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xls" ContentType="application/vnd.ms-exce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81" r:id="rId2"/>
    <p:sldId id="340" r:id="rId3"/>
    <p:sldId id="346" r:id="rId4"/>
    <p:sldId id="347" r:id="rId5"/>
    <p:sldId id="341" r:id="rId6"/>
    <p:sldId id="348" r:id="rId7"/>
    <p:sldId id="351" r:id="rId8"/>
    <p:sldId id="342" r:id="rId9"/>
    <p:sldId id="352" r:id="rId10"/>
    <p:sldId id="350" r:id="rId11"/>
    <p:sldId id="353" r:id="rId12"/>
    <p:sldId id="282" r:id="rId13"/>
    <p:sldId id="289" r:id="rId14"/>
    <p:sldId id="297" r:id="rId15"/>
    <p:sldId id="298" r:id="rId16"/>
    <p:sldId id="299" r:id="rId17"/>
    <p:sldId id="301" r:id="rId18"/>
    <p:sldId id="290" r:id="rId19"/>
    <p:sldId id="291" r:id="rId20"/>
    <p:sldId id="292" r:id="rId21"/>
    <p:sldId id="293" r:id="rId22"/>
    <p:sldId id="286" r:id="rId23"/>
    <p:sldId id="302" r:id="rId24"/>
    <p:sldId id="303" r:id="rId25"/>
    <p:sldId id="304" r:id="rId26"/>
    <p:sldId id="354" r:id="rId27"/>
    <p:sldId id="355" r:id="rId28"/>
    <p:sldId id="306" r:id="rId29"/>
    <p:sldId id="307" r:id="rId30"/>
    <p:sldId id="308" r:id="rId31"/>
    <p:sldId id="305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287" r:id="rId40"/>
    <p:sldId id="316" r:id="rId41"/>
    <p:sldId id="317" r:id="rId42"/>
    <p:sldId id="318" r:id="rId43"/>
    <p:sldId id="319" r:id="rId44"/>
    <p:sldId id="320" r:id="rId45"/>
    <p:sldId id="288" r:id="rId46"/>
    <p:sldId id="283" r:id="rId47"/>
    <p:sldId id="284" r:id="rId48"/>
    <p:sldId id="285" r:id="rId49"/>
    <p:sldId id="321" r:id="rId50"/>
    <p:sldId id="322" r:id="rId51"/>
    <p:sldId id="323" r:id="rId52"/>
    <p:sldId id="324" r:id="rId53"/>
    <p:sldId id="326" r:id="rId54"/>
    <p:sldId id="327" r:id="rId55"/>
    <p:sldId id="328" r:id="rId56"/>
    <p:sldId id="329" r:id="rId57"/>
    <p:sldId id="331" r:id="rId58"/>
    <p:sldId id="333" r:id="rId59"/>
    <p:sldId id="334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0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368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commentAuthors" Target="commentAuthors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4" Type="http://schemas.openxmlformats.org/officeDocument/2006/relationships/image" Target="../media/image63.emf"/><Relationship Id="rId5" Type="http://schemas.openxmlformats.org/officeDocument/2006/relationships/image" Target="../media/image53.wmf"/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Relationship Id="rId2" Type="http://schemas.openxmlformats.org/officeDocument/2006/relationships/image" Target="../media/image7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Relationship Id="rId2" Type="http://schemas.openxmlformats.org/officeDocument/2006/relationships/image" Target="../media/image3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emf"/><Relationship Id="rId3" Type="http://schemas.openxmlformats.org/officeDocument/2006/relationships/image" Target="../media/image5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Relationship Id="rId2" Type="http://schemas.openxmlformats.org/officeDocument/2006/relationships/image" Target="../media/image58.wmf"/><Relationship Id="rId3" Type="http://schemas.openxmlformats.org/officeDocument/2006/relationships/image" Target="../media/image5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5/31/17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76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45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Data objects, attribute types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60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Patterns, knowledge,</a:t>
            </a:r>
            <a:r>
              <a:rPr lang="en-US" baseline="0" dirty="0" smtClean="0"/>
              <a:t> data objects, attribute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852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We </a:t>
            </a:r>
            <a:r>
              <a:rPr lang="en-US" altLang="en-US" b="1" dirty="0" smtClean="0"/>
              <a:t>label</a:t>
            </a:r>
            <a:r>
              <a:rPr lang="en-US" altLang="en-US" dirty="0" smtClean="0"/>
              <a:t> the dark plotted points as </a:t>
            </a:r>
            <a:r>
              <a:rPr lang="en-US" altLang="en-US" b="1" dirty="0" smtClean="0"/>
              <a:t>Q1, Median, Q3</a:t>
            </a:r>
            <a:r>
              <a:rPr lang="en-US" altLang="zh-CN" b="0" dirty="0" smtClean="0"/>
              <a:t>.</a:t>
            </a:r>
            <a:r>
              <a:rPr lang="zh-CN" altLang="en-US" b="0" dirty="0" smtClean="0"/>
              <a:t> </a:t>
            </a:r>
            <a:r>
              <a:rPr lang="en-US" altLang="en-US" dirty="0" smtClean="0"/>
              <a:t>There is a shift in distribution of branch 1 WRT branch 2 in that the unit prices of items sold at branch 1 tend to be lower than those at branch 2.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929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gif"/><Relationship Id="rId6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7.w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28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2.w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33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Relationship Id="rId3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gif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51.w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5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53.w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54.emf"/><Relationship Id="rId7" Type="http://schemas.openxmlformats.org/officeDocument/2006/relationships/oleObject" Target="../embeddings/Microsoft_Excel_97_-_2004_Worksheet1.xls"/><Relationship Id="rId8" Type="http://schemas.openxmlformats.org/officeDocument/2006/relationships/image" Target="../media/image5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56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57.wmf"/><Relationship Id="rId5" Type="http://schemas.openxmlformats.org/officeDocument/2006/relationships/oleObject" Target="../embeddings/oleObject16.bin"/><Relationship Id="rId6" Type="http://schemas.openxmlformats.org/officeDocument/2006/relationships/image" Target="../media/image58.wmf"/><Relationship Id="rId7" Type="http://schemas.openxmlformats.org/officeDocument/2006/relationships/oleObject" Target="../embeddings/oleObject17.bin"/><Relationship Id="rId8" Type="http://schemas.openxmlformats.org/officeDocument/2006/relationships/image" Target="../media/image5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53.w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8.bin"/><Relationship Id="rId4" Type="http://schemas.openxmlformats.org/officeDocument/2006/relationships/image" Target="../media/image6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6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62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6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4" Type="http://schemas.openxmlformats.org/officeDocument/2006/relationships/image" Target="../media/image66.jpeg"/><Relationship Id="rId5" Type="http://schemas.openxmlformats.org/officeDocument/2006/relationships/image" Target="../media/image67.jpeg"/><Relationship Id="rId6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69.w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4" Type="http://schemas.openxmlformats.org/officeDocument/2006/relationships/image" Target="../media/image70.wmf"/><Relationship Id="rId5" Type="http://schemas.openxmlformats.org/officeDocument/2006/relationships/oleObject" Target="../embeddings/oleObject25.bin"/><Relationship Id="rId6" Type="http://schemas.openxmlformats.org/officeDocument/2006/relationships/image" Target="../media/image71.w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oleObject" Target="../embeddings/oleObject26.bin"/><Relationship Id="rId5" Type="http://schemas.openxmlformats.org/officeDocument/2006/relationships/image" Target="../media/image72.w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5"/>
            <a:ext cx="9144000" cy="514388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5135065"/>
            <a:ext cx="7456311" cy="1752600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rgbClr val="000000"/>
                </a:solidFill>
              </a:rPr>
              <a:t>Meng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dirty="0" smtClean="0"/>
              <a:t>CS412 Summer 2017:</a:t>
            </a:r>
          </a:p>
          <a:p>
            <a:pPr algn="l"/>
            <a:r>
              <a:rPr lang="en-US" altLang="zh-CN" dirty="0" smtClean="0"/>
              <a:t>Introduction to Data Mining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66991"/>
            <a:ext cx="7772400" cy="2268074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Chapter 2.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Getting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to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Know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Your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Knowledge/Patterns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389312"/>
              </p:ext>
            </p:extLst>
          </p:nvPr>
        </p:nvGraphicFramePr>
        <p:xfrm>
          <a:off x="108154" y="1417638"/>
          <a:ext cx="3392129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35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civil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machine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classify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cs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knowledge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students’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academic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performance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human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favoriate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skill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algorithm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6472953"/>
              </p:ext>
            </p:extLst>
          </p:nvPr>
        </p:nvGraphicFramePr>
        <p:xfrm>
          <a:off x="3633018" y="1417638"/>
          <a:ext cx="45621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computer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academic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history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transcripts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sophomore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professor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music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addition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3564876"/>
              </p:ext>
            </p:extLst>
          </p:nvPr>
        </p:nvGraphicFramePr>
        <p:xfrm>
          <a:off x="3633018" y="4123214"/>
          <a:ext cx="45621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30000" dirty="0" smtClean="0"/>
                        <a:t>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phd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candidate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soccer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practice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guitar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2863376"/>
              </p:ext>
            </p:extLst>
          </p:nvPr>
        </p:nvGraphicFramePr>
        <p:xfrm>
          <a:off x="3633018" y="5345430"/>
          <a:ext cx="4562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0.08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416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Knowledge/Patterns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 noGrp="1"/>
          </p:cNvGraphicFramePr>
          <p:nvPr>
            <p:ph idx="1"/>
          </p:nvPr>
        </p:nvGraphicFramePr>
        <p:xfrm>
          <a:off x="108154" y="1417638"/>
          <a:ext cx="3392129" cy="4719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8735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civil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machine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big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classify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group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err="1" smtClean="0"/>
                        <a:t>cs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knowledge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students’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academic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performance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matches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human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body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favoriate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colors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skill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levels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algorithm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3633018" y="1417638"/>
          <a:ext cx="45621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masters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computer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academic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history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transcripts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sophomore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majored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in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statistics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professor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of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music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addition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to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0.70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control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modeling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management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ontent Placeholder 4"/>
          <p:cNvGraphicFramePr>
            <a:graphicFrameLocks/>
          </p:cNvGraphicFramePr>
          <p:nvPr/>
        </p:nvGraphicFramePr>
        <p:xfrm>
          <a:off x="3633018" y="4123214"/>
          <a:ext cx="456216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r>
                        <a:rPr lang="en-US" altLang="zh-CN" baseline="30000" dirty="0" smtClean="0"/>
                        <a:t>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year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phd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candidate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soccer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practice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guitar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Content Placeholder 4"/>
          <p:cNvGraphicFramePr>
            <a:graphicFrameLocks/>
          </p:cNvGraphicFramePr>
          <p:nvPr/>
        </p:nvGraphicFramePr>
        <p:xfrm>
          <a:off x="3633018" y="5345430"/>
          <a:ext cx="456216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9833"/>
                <a:gridCol w="74233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Phrase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computer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0.08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983658" y="3834581"/>
            <a:ext cx="5176684" cy="25217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err="1"/>
              <a:t>Jingbo</a:t>
            </a:r>
            <a:r>
              <a:rPr lang="en-US" altLang="zh-CN" sz="2400" dirty="0"/>
              <a:t> Shang, </a:t>
            </a:r>
            <a:r>
              <a:rPr lang="en-US" altLang="zh-CN" sz="2400" dirty="0" err="1"/>
              <a:t>Jialu</a:t>
            </a:r>
            <a:r>
              <a:rPr lang="en-US" altLang="zh-CN" sz="2400" dirty="0"/>
              <a:t> Liu, Meng Jiang, Xiang Ren, and </a:t>
            </a:r>
            <a:r>
              <a:rPr lang="en-US" altLang="zh-CN" sz="2400" dirty="0" err="1"/>
              <a:t>Jiawei</a:t>
            </a:r>
            <a:r>
              <a:rPr lang="en-US" altLang="zh-CN" sz="2400" dirty="0"/>
              <a:t> Han</a:t>
            </a:r>
            <a:r>
              <a:rPr lang="en-US" altLang="zh-CN" sz="2400" dirty="0" smtClean="0"/>
              <a:t>,</a:t>
            </a:r>
            <a:endParaRPr lang="zh-CN" altLang="en-US" sz="2400" dirty="0" smtClean="0"/>
          </a:p>
          <a:p>
            <a:r>
              <a:rPr lang="en-US" altLang="zh-CN" sz="2400" dirty="0" smtClean="0"/>
              <a:t>“Automated </a:t>
            </a:r>
            <a:r>
              <a:rPr lang="en-US" altLang="zh-CN" sz="2400" dirty="0"/>
              <a:t>Phrase Mining from Massive Text </a:t>
            </a:r>
            <a:r>
              <a:rPr lang="en-US" altLang="zh-CN" sz="2400" dirty="0" smtClean="0"/>
              <a:t>Corpora”.</a:t>
            </a:r>
            <a:endParaRPr lang="zh-CN" altLang="en-US" sz="2400" dirty="0"/>
          </a:p>
          <a:p>
            <a:r>
              <a:rPr lang="en-US" altLang="zh-CN" sz="2400" dirty="0" err="1" smtClean="0"/>
              <a:t>arXiv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1702:04457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11284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Objects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Attribute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Types</a:t>
            </a:r>
            <a:endParaRPr lang="zh-CN" altLang="en-US" b="1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6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Types of Data Sets: (1) Record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Relational records in relational tables: highly structured</a:t>
            </a:r>
          </a:p>
          <a:p>
            <a:r>
              <a:rPr lang="en-US" sz="2400" dirty="0" smtClean="0"/>
              <a:t>Data matrix: numerical matrix</a:t>
            </a:r>
          </a:p>
          <a:p>
            <a:r>
              <a:rPr lang="en-US" sz="2400" dirty="0" smtClean="0"/>
              <a:t>Transaction data</a:t>
            </a:r>
          </a:p>
          <a:p>
            <a:r>
              <a:rPr lang="en-US" sz="2400" dirty="0" smtClean="0"/>
              <a:t>Document data: Term-frequency matrix of text documents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1" y="3399475"/>
            <a:ext cx="4490978" cy="2909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78" y="3702687"/>
            <a:ext cx="3949538" cy="230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en-US" altLang="en-US" sz="2400" dirty="0"/>
              <a:t>Data sets are made up of data </a:t>
            </a:r>
            <a:r>
              <a:rPr lang="en-US" altLang="en-US" sz="2400" dirty="0" smtClean="0"/>
              <a:t>objects</a:t>
            </a:r>
            <a:r>
              <a:rPr lang="en-US" altLang="zh-CN" sz="2400" dirty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 </a:t>
            </a:r>
            <a:r>
              <a:rPr lang="en-US" altLang="en-US" sz="2400" b="1" dirty="0"/>
              <a:t>data object</a:t>
            </a:r>
            <a:r>
              <a:rPr lang="en-US" altLang="en-US" sz="2400" dirty="0"/>
              <a:t> represents an </a:t>
            </a:r>
            <a:r>
              <a:rPr lang="en-US" altLang="en-US" sz="2400" dirty="0" smtClean="0"/>
              <a:t>entity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Examples: </a:t>
            </a:r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S</a:t>
            </a:r>
            <a:r>
              <a:rPr lang="en-US" altLang="en-US" sz="2400" dirty="0" smtClean="0"/>
              <a:t>ales </a:t>
            </a:r>
            <a:r>
              <a:rPr lang="en-US" altLang="en-US" sz="2400" dirty="0"/>
              <a:t>database:  customers, store items, </a:t>
            </a:r>
            <a:r>
              <a:rPr lang="en-US" altLang="en-US" sz="2400" dirty="0" smtClean="0"/>
              <a:t>sales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/>
              <a:t>M</a:t>
            </a:r>
            <a:r>
              <a:rPr lang="en-US" altLang="en-US" sz="2400" dirty="0" smtClean="0"/>
              <a:t>edical </a:t>
            </a:r>
            <a:r>
              <a:rPr lang="en-US" altLang="en-US" sz="2400" dirty="0"/>
              <a:t>database: patients, </a:t>
            </a:r>
            <a:r>
              <a:rPr lang="en-US" altLang="en-US" sz="2400" dirty="0" smtClean="0"/>
              <a:t>treatments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 lvl="1">
              <a:lnSpc>
                <a:spcPct val="120000"/>
              </a:lnSpc>
            </a:pPr>
            <a:r>
              <a:rPr lang="en-US" altLang="zh-CN" sz="2400" dirty="0" smtClean="0"/>
              <a:t>Un</a:t>
            </a:r>
            <a:r>
              <a:rPr lang="en-US" altLang="en-US" sz="2400" dirty="0" smtClean="0"/>
              <a:t>iversity </a:t>
            </a:r>
            <a:r>
              <a:rPr lang="en-US" altLang="en-US" sz="2400" dirty="0"/>
              <a:t>database: students, professors, </a:t>
            </a:r>
            <a:r>
              <a:rPr lang="en-US" altLang="en-US" sz="2400" dirty="0" smtClean="0"/>
              <a:t>courses</a:t>
            </a:r>
            <a:r>
              <a:rPr lang="en-US" altLang="zh-CN" sz="2400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Also called </a:t>
            </a:r>
            <a:r>
              <a:rPr lang="en-US" altLang="en-US" sz="2400" i="1" dirty="0" smtClean="0"/>
              <a:t>samples, </a:t>
            </a:r>
            <a:r>
              <a:rPr lang="en-US" altLang="en-US" sz="2400" i="1" dirty="0"/>
              <a:t>examples, instances, data points, objects, </a:t>
            </a:r>
            <a:r>
              <a:rPr lang="en-US" altLang="en-US" sz="2400" i="1" dirty="0" smtClean="0"/>
              <a:t>tuples</a:t>
            </a:r>
            <a:r>
              <a:rPr lang="en-US" altLang="zh-CN" sz="2400" i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 objects are described by </a:t>
            </a:r>
            <a:r>
              <a:rPr lang="en-US" altLang="en-US" sz="2400" b="1" dirty="0" smtClean="0"/>
              <a:t>attributes</a:t>
            </a:r>
            <a:r>
              <a:rPr lang="en-US" altLang="zh-CN" sz="2400" b="1" dirty="0" smtClean="0"/>
              <a:t>.</a:t>
            </a:r>
            <a:endParaRPr lang="en-US" altLang="en-US" sz="2400" dirty="0"/>
          </a:p>
          <a:p>
            <a:pPr>
              <a:lnSpc>
                <a:spcPct val="120000"/>
              </a:lnSpc>
            </a:pPr>
            <a:r>
              <a:rPr lang="en-US" altLang="en-US" sz="2400" dirty="0"/>
              <a:t>Database rows </a:t>
            </a:r>
            <a:r>
              <a:rPr lang="en-US" altLang="en-US" sz="2400" dirty="0">
                <a:latin typeface="Calibri" panose="020F0502020204030204" pitchFamily="34" charset="0"/>
              </a:rPr>
              <a:t>→</a:t>
            </a:r>
            <a:r>
              <a:rPr lang="en-US" altLang="en-US" sz="2400" dirty="0"/>
              <a:t> data objects; columns </a:t>
            </a:r>
            <a:r>
              <a:rPr lang="en-US" altLang="en-US" sz="2400" dirty="0">
                <a:latin typeface="Calibri" panose="020F0502020204030204" pitchFamily="34" charset="0"/>
              </a:rPr>
              <a:t>→ </a:t>
            </a:r>
            <a:r>
              <a:rPr lang="en-US" altLang="en-US" sz="2400" dirty="0" smtClean="0"/>
              <a:t>attributes</a:t>
            </a:r>
            <a:r>
              <a:rPr lang="en-US" altLang="zh-CN" sz="2400" dirty="0" smtClean="0"/>
              <a:t>.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1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b="1" dirty="0"/>
              <a:t>Attribute (</a:t>
            </a:r>
            <a:r>
              <a:rPr lang="en-US" altLang="en-US" sz="2400" dirty="0"/>
              <a:t>or</a:t>
            </a:r>
            <a:r>
              <a:rPr lang="en-US" altLang="en-US" sz="2400" b="1" dirty="0"/>
              <a:t> dimensions, features, variables</a:t>
            </a:r>
            <a:r>
              <a:rPr lang="en-US" altLang="en-US" sz="2400" dirty="0"/>
              <a:t>) </a:t>
            </a:r>
          </a:p>
          <a:p>
            <a:pPr lvl="1"/>
            <a:r>
              <a:rPr lang="en-US" altLang="en-US" sz="2400" dirty="0"/>
              <a:t>A data field, representing a characteristic or feature of a data </a:t>
            </a:r>
            <a:r>
              <a:rPr lang="en-US" altLang="en-US" sz="2400" dirty="0" smtClean="0"/>
              <a:t>object</a:t>
            </a:r>
            <a:endParaRPr lang="en-US" altLang="en-US" sz="2400" dirty="0"/>
          </a:p>
          <a:p>
            <a:r>
              <a:rPr lang="en-US" altLang="en-US" sz="2400" dirty="0" smtClean="0"/>
              <a:t>Types</a:t>
            </a:r>
            <a:r>
              <a:rPr lang="en-US" altLang="en-US" sz="2400" dirty="0"/>
              <a:t>:</a:t>
            </a:r>
          </a:p>
          <a:p>
            <a:pPr lvl="1"/>
            <a:r>
              <a:rPr lang="en-US" altLang="en-US" sz="2400" dirty="0"/>
              <a:t>Nominal (e.g., red, blue)</a:t>
            </a:r>
          </a:p>
          <a:p>
            <a:pPr lvl="1"/>
            <a:r>
              <a:rPr lang="en-US" altLang="en-US" sz="2400" dirty="0"/>
              <a:t>Binary (e.g., {true, false})</a:t>
            </a:r>
          </a:p>
          <a:p>
            <a:pPr lvl="1"/>
            <a:r>
              <a:rPr lang="en-US" altLang="en-US" sz="2400" dirty="0"/>
              <a:t>Ordinal (e.g., {freshman, sophomore, junior, senior})</a:t>
            </a:r>
          </a:p>
          <a:p>
            <a:pPr lvl="1"/>
            <a:r>
              <a:rPr lang="en-US" altLang="en-US" sz="2400" dirty="0"/>
              <a:t>Numeric: quantitative</a:t>
            </a:r>
          </a:p>
          <a:p>
            <a:pPr lvl="2"/>
            <a:r>
              <a:rPr lang="en-US" altLang="en-US" dirty="0"/>
              <a:t>Interval-scaled: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C is interval scales</a:t>
            </a:r>
            <a:endParaRPr lang="en-US" altLang="en-US" dirty="0"/>
          </a:p>
          <a:p>
            <a:pPr lvl="2"/>
            <a:r>
              <a:rPr lang="en-US" altLang="en-US" dirty="0"/>
              <a:t>Ratio-scaled: 100</a:t>
            </a:r>
            <a:r>
              <a:rPr lang="en-US" altLang="en-US" baseline="30000" dirty="0">
                <a:latin typeface="Calibri" panose="020F0502020204030204" pitchFamily="34" charset="0"/>
              </a:rPr>
              <a:t>○</a:t>
            </a:r>
            <a:r>
              <a:rPr lang="en-US" altLang="en-US" dirty="0">
                <a:latin typeface="Calibri" panose="020F0502020204030204" pitchFamily="34" charset="0"/>
              </a:rPr>
              <a:t>K is ratio scaled since it is twice as high as 50</a:t>
            </a:r>
            <a:r>
              <a:rPr lang="en-US" altLang="en-US" baseline="30000" dirty="0">
                <a:latin typeface="Calibri" panose="020F0502020204030204" pitchFamily="34" charset="0"/>
              </a:rPr>
              <a:t> ○</a:t>
            </a:r>
            <a:r>
              <a:rPr lang="en-US" altLang="en-US" dirty="0" smtClean="0">
                <a:latin typeface="Calibri" panose="020F0502020204030204" pitchFamily="34" charset="0"/>
              </a:rPr>
              <a:t>K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Attribute Types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Nominal:</a:t>
            </a:r>
            <a:r>
              <a:rPr lang="en-US" altLang="en-US" sz="2400" dirty="0"/>
              <a:t> categories, states, or “names of things”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 err="1"/>
              <a:t>Hair_color</a:t>
            </a:r>
            <a:r>
              <a:rPr lang="en-US" altLang="en-US" sz="2400" i="1" dirty="0"/>
              <a:t>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auburn, black, blond, brown, grey, red, white</a:t>
            </a:r>
            <a:r>
              <a:rPr lang="en-US" altLang="en-US" sz="2400" dirty="0"/>
              <a:t>}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marital status, occupation, ID numbers, zip codes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Binary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Nominal attribute with only 2 states (0 and 1)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Symmetric binary: both outcomes equally important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gender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Asymmetric binary: outcomes not equally important.  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e.g., medical test (positive vs. negative)</a:t>
            </a:r>
          </a:p>
          <a:p>
            <a:pPr marL="1257300" lvl="2" indent="-393700">
              <a:lnSpc>
                <a:spcPct val="90000"/>
              </a:lnSpc>
            </a:pPr>
            <a:r>
              <a:rPr lang="en-US" altLang="en-US" dirty="0"/>
              <a:t>Convention: assign 1 to most important outcome (e.g., HIV positive)</a:t>
            </a:r>
          </a:p>
          <a:p>
            <a:pPr marL="292100" indent="-292100">
              <a:lnSpc>
                <a:spcPct val="90000"/>
              </a:lnSpc>
            </a:pPr>
            <a:r>
              <a:rPr lang="en-US" altLang="en-US" sz="2400" b="1" dirty="0"/>
              <a:t>Ordinal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dirty="0"/>
              <a:t>Values have a meaningful order (ranking) but magnitude between successive values is not known</a:t>
            </a:r>
          </a:p>
          <a:p>
            <a:pPr marL="749300" lvl="1" indent="-342900">
              <a:lnSpc>
                <a:spcPct val="90000"/>
              </a:lnSpc>
            </a:pPr>
            <a:r>
              <a:rPr lang="en-US" altLang="en-US" sz="2400" i="1" dirty="0"/>
              <a:t>Size = </a:t>
            </a:r>
            <a:r>
              <a:rPr lang="en-US" altLang="en-US" sz="2400" dirty="0"/>
              <a:t>{</a:t>
            </a:r>
            <a:r>
              <a:rPr lang="en-US" altLang="en-US" sz="2400" i="1" dirty="0"/>
              <a:t>small, medium, large</a:t>
            </a:r>
            <a:r>
              <a:rPr lang="en-US" altLang="en-US" sz="2400" dirty="0"/>
              <a:t>}</a:t>
            </a:r>
            <a:r>
              <a:rPr lang="en-US" altLang="en-US" sz="2400" i="1" dirty="0"/>
              <a:t>,</a:t>
            </a:r>
            <a:r>
              <a:rPr lang="en-US" altLang="en-US" sz="2400" dirty="0"/>
              <a:t> grades, army </a:t>
            </a:r>
            <a:r>
              <a:rPr lang="en-US" altLang="en-US" sz="2400" dirty="0" smtClean="0"/>
              <a:t>rankings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574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Discrete </a:t>
            </a:r>
            <a:r>
              <a:rPr lang="en-US" altLang="en-US" dirty="0" smtClean="0"/>
              <a:t>vs </a:t>
            </a:r>
            <a:r>
              <a:rPr lang="en-US" altLang="en-US" dirty="0"/>
              <a:t>Continuous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b="1" dirty="0"/>
              <a:t>Discrete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only a finite or </a:t>
            </a:r>
            <a:r>
              <a:rPr lang="en-US" altLang="en-US" sz="2400" dirty="0" smtClean="0"/>
              <a:t>countab</a:t>
            </a:r>
            <a:r>
              <a:rPr lang="en-US" altLang="zh-CN" sz="2400" dirty="0" smtClean="0"/>
              <a:t>le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infinite set of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zip codes, profession, or the set of words in a collection of documents 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Sometimes, represented as integer variables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Note: Binary attributes are a special case of discrete attributes </a:t>
            </a:r>
          </a:p>
          <a:p>
            <a:pPr>
              <a:spcAft>
                <a:spcPts val="600"/>
              </a:spcAft>
            </a:pPr>
            <a:r>
              <a:rPr lang="en-US" altLang="en-US" sz="2400" b="1" dirty="0"/>
              <a:t>Continuous</a:t>
            </a:r>
            <a:r>
              <a:rPr lang="en-US" altLang="en-US" sz="2400" dirty="0"/>
              <a:t> </a:t>
            </a:r>
            <a:r>
              <a:rPr lang="en-US" altLang="en-US" sz="2400" b="1" dirty="0"/>
              <a:t>Attribute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Has real numbers as attribute values</a:t>
            </a:r>
          </a:p>
          <a:p>
            <a:pPr lvl="2">
              <a:spcAft>
                <a:spcPts val="600"/>
              </a:spcAft>
            </a:pPr>
            <a:r>
              <a:rPr lang="en-US" altLang="en-US" dirty="0"/>
              <a:t>E.g., temperature, height, or weight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Practically, real values can only be measured and represented using a finite number of digits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Continuous attributes are typically represented as floating-point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05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(2) Graphs and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Transportation networks</a:t>
            </a:r>
          </a:p>
          <a:p>
            <a:r>
              <a:rPr lang="en-US" sz="2800" dirty="0" smtClean="0"/>
              <a:t>World Wide Web</a:t>
            </a:r>
          </a:p>
          <a:p>
            <a:r>
              <a:rPr lang="en-US" sz="2800" dirty="0" smtClean="0"/>
              <a:t>Molecular structures</a:t>
            </a:r>
          </a:p>
          <a:p>
            <a:r>
              <a:rPr lang="en-US" sz="2800" dirty="0" smtClean="0"/>
              <a:t>Social or information networks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6" descr="http://www.hotelsneardcmetro.com/wp-content/uploads/2013/03/washington-dc-metro-station-with-hotels-close-b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52" y="3665945"/>
            <a:ext cx="2743200" cy="246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chem.ch.huji.ac.il/pics/bi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" y="4460913"/>
            <a:ext cx="1828800" cy="166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http://cdn1.tnwcdn.com/wp-content/blogs.dir/1/files/2013/11/social-network-link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325938"/>
            <a:ext cx="32004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72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panspermia.org/cllu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190" y="3566232"/>
            <a:ext cx="5375941" cy="315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onlinecourses.science.psu.edu/stat510/sites/onlinecourses.science.psu.edu.stat510/files/L01/graph_0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10" y="4189804"/>
            <a:ext cx="3245990" cy="216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Data Sets:</a:t>
            </a:r>
            <a:br>
              <a:rPr lang="en-US" dirty="0" smtClean="0"/>
            </a:br>
            <a:r>
              <a:rPr lang="en-US" dirty="0" smtClean="0"/>
              <a:t>(3) Ordered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Video data: sequence of images</a:t>
            </a:r>
          </a:p>
          <a:p>
            <a:r>
              <a:rPr lang="en-US" altLang="en-US" sz="2800" dirty="0" smtClean="0"/>
              <a:t>Temporal data: time-series</a:t>
            </a:r>
          </a:p>
          <a:p>
            <a:r>
              <a:rPr lang="en-US" altLang="en-US" sz="2800" dirty="0" smtClean="0"/>
              <a:t>Sequential Data: transaction sequences</a:t>
            </a:r>
          </a:p>
          <a:p>
            <a:r>
              <a:rPr lang="en-US" altLang="en-US" sz="2800" dirty="0" smtClean="0"/>
              <a:t>Genetic sequence data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0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32" y="4070350"/>
            <a:ext cx="5060611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83" y="4070350"/>
            <a:ext cx="3354717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67436"/>
            <a:ext cx="352887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692" y="1467436"/>
            <a:ext cx="3927108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08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Types </a:t>
            </a:r>
            <a:r>
              <a:rPr lang="en-US" dirty="0"/>
              <a:t>of Data </a:t>
            </a:r>
            <a:r>
              <a:rPr lang="en-US" dirty="0" smtClean="0"/>
              <a:t>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</a:t>
            </a:r>
          </a:p>
          <a:p>
            <a:r>
              <a:rPr lang="en-US" dirty="0" smtClean="0"/>
              <a:t>Image and multimedia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2" descr="https://learn.arcgis.com/en/arcgis-book/images/ch5/05-fig-5-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70353"/>
            <a:ext cx="4490961" cy="366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61" y="3677623"/>
            <a:ext cx="4653039" cy="244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4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Characterisitcs</a:t>
            </a:r>
            <a:r>
              <a:rPr lang="en-US" dirty="0" smtClean="0"/>
              <a:t> of 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Dimensionality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Curse of dimensionality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</a:t>
            </a:r>
            <a:r>
              <a:rPr lang="en-US" altLang="en-US" dirty="0" err="1"/>
              <a:t>Sparsity</a:t>
            </a:r>
            <a:endParaRPr lang="en-US" altLang="en-US" dirty="0"/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Only presence counts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Resolution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Patterns depend on the scale</a:t>
            </a:r>
            <a:r>
              <a:rPr lang="en-US" altLang="en-US" sz="3200" dirty="0"/>
              <a:t> </a:t>
            </a:r>
          </a:p>
          <a:p>
            <a:pPr marL="285750" indent="-285750">
              <a:lnSpc>
                <a:spcPct val="115000"/>
              </a:lnSpc>
            </a:pPr>
            <a:r>
              <a:rPr lang="en-US" altLang="en-US" dirty="0"/>
              <a:t> Distribution</a:t>
            </a:r>
          </a:p>
          <a:p>
            <a:pPr marL="800100" lvl="1" indent="-342900">
              <a:lnSpc>
                <a:spcPct val="115000"/>
              </a:lnSpc>
            </a:pPr>
            <a:r>
              <a:rPr lang="en-US" altLang="en-US" dirty="0"/>
              <a:t>Centrality and </a:t>
            </a:r>
            <a:r>
              <a:rPr lang="en-US" altLang="en-US" dirty="0" smtClean="0"/>
              <a:t>dispersion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12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b="1" dirty="0" smtClean="0"/>
              <a:t>Basic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Statistical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Descriptions</a:t>
            </a:r>
            <a:endParaRPr lang="zh-CN" altLang="en-US" b="1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826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Basic Statistical Descriptions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n-US" altLang="en-US" sz="2400" dirty="0" smtClean="0"/>
              <a:t>Motivation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altLang="en-US" sz="2400" dirty="0" smtClean="0"/>
              <a:t>o </a:t>
            </a:r>
            <a:r>
              <a:rPr lang="en-US" altLang="en-US" sz="2400" dirty="0"/>
              <a:t>better understand the </a:t>
            </a:r>
            <a:r>
              <a:rPr lang="en-US" altLang="en-US" sz="2400" dirty="0" smtClean="0"/>
              <a:t>data</a:t>
            </a:r>
            <a:endParaRPr lang="zh-CN" altLang="en-US" sz="2400" dirty="0" smtClean="0"/>
          </a:p>
          <a:p>
            <a:pPr>
              <a:buSzPct val="80000"/>
            </a:pPr>
            <a:r>
              <a:rPr lang="en-US" altLang="en-US" sz="2400" dirty="0" smtClean="0"/>
              <a:t>Data </a:t>
            </a:r>
            <a:r>
              <a:rPr lang="en-US" altLang="en-US" sz="2400" dirty="0"/>
              <a:t>dispersion characteristics </a:t>
            </a:r>
          </a:p>
          <a:p>
            <a:pPr lvl="1"/>
            <a:r>
              <a:rPr lang="en-US" altLang="en-US" sz="2400" dirty="0"/>
              <a:t>Median, max, min, </a:t>
            </a:r>
            <a:r>
              <a:rPr lang="en-US" altLang="en-US" sz="2400" dirty="0" err="1"/>
              <a:t>quantiles</a:t>
            </a:r>
            <a:r>
              <a:rPr lang="en-US" altLang="en-US" sz="2400" dirty="0"/>
              <a:t>, outliers, variance, ...</a:t>
            </a:r>
          </a:p>
          <a:p>
            <a:r>
              <a:rPr lang="en-US" altLang="en-US" sz="2400" dirty="0"/>
              <a:t>Numerical dimensions correspond to sorted intervals</a:t>
            </a:r>
          </a:p>
          <a:p>
            <a:pPr lvl="1"/>
            <a:r>
              <a:rPr lang="en-US" altLang="en-US" sz="2400" dirty="0"/>
              <a:t>Data dispersion: </a:t>
            </a:r>
          </a:p>
          <a:p>
            <a:pPr lvl="2"/>
            <a:r>
              <a:rPr lang="en-US" altLang="en-US" dirty="0"/>
              <a:t>Analyzed with multiple granularities of precision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sorted intervals</a:t>
            </a:r>
          </a:p>
          <a:p>
            <a:r>
              <a:rPr lang="en-US" altLang="en-US" sz="2400" dirty="0"/>
              <a:t>Dispersion analysis on computed measures</a:t>
            </a:r>
          </a:p>
          <a:p>
            <a:pPr lvl="1"/>
            <a:r>
              <a:rPr lang="en-US" altLang="en-US" sz="2400" dirty="0"/>
              <a:t>Folding measures into numerical dimensions</a:t>
            </a:r>
          </a:p>
          <a:p>
            <a:pPr lvl="1"/>
            <a:r>
              <a:rPr lang="en-US" altLang="en-US" sz="2400" dirty="0"/>
              <a:t>Boxplot or </a:t>
            </a:r>
            <a:r>
              <a:rPr lang="en-US" altLang="en-US" sz="2400" dirty="0" err="1"/>
              <a:t>quantile</a:t>
            </a:r>
            <a:r>
              <a:rPr lang="en-US" altLang="en-US" sz="2400" dirty="0"/>
              <a:t> analysis on the transformed </a:t>
            </a:r>
            <a:r>
              <a:rPr lang="en-US" altLang="en-US" sz="2400" dirty="0" smtClean="0"/>
              <a:t>cube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7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1)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Mean (algebraic measure) (sample vs. population</a:t>
            </a:r>
            <a:r>
              <a:rPr lang="en-US" sz="2400" dirty="0" smtClean="0"/>
              <a:t>):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Note</a:t>
            </a:r>
            <a:r>
              <a:rPr lang="en-US" sz="2000" dirty="0"/>
              <a:t>: n is sample size and N is population </a:t>
            </a:r>
            <a:r>
              <a:rPr lang="en-US" sz="2000" dirty="0" smtClean="0"/>
              <a:t>size.</a:t>
            </a:r>
            <a:endParaRPr lang="zh-CN" altLang="en-US" sz="20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Weighted </a:t>
            </a:r>
            <a:r>
              <a:rPr lang="en-US" sz="2400" dirty="0"/>
              <a:t>arithmetic </a:t>
            </a:r>
            <a:r>
              <a:rPr lang="en-US" sz="2400" dirty="0" smtClean="0"/>
              <a:t>mean: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sz="2400" dirty="0" smtClean="0"/>
              <a:t>Trimmed </a:t>
            </a:r>
            <a:r>
              <a:rPr lang="en-US" sz="2400" dirty="0"/>
              <a:t>mean: Chopping extreme values (e.g., Olympics gymnastics score computation)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1591284"/>
              </p:ext>
            </p:extLst>
          </p:nvPr>
        </p:nvGraphicFramePr>
        <p:xfrm>
          <a:off x="2042398" y="2357735"/>
          <a:ext cx="1837051" cy="886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Microsoft Equation 3.0" r:id="rId3" imgW="710891" imgH="431613" progId="Equation.3">
                  <p:embed/>
                </p:oleObj>
              </mc:Choice>
              <mc:Fallback>
                <p:oleObj name="Microsoft Equation 3.0" r:id="rId3" imgW="710891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2398" y="2357735"/>
                        <a:ext cx="1837051" cy="8869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8496894"/>
              </p:ext>
            </p:extLst>
          </p:nvPr>
        </p:nvGraphicFramePr>
        <p:xfrm>
          <a:off x="4572000" y="2416728"/>
          <a:ext cx="1063203" cy="7689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" name="Equation" r:id="rId5" imgW="596900" imgH="431800" progId="Equation.3">
                  <p:embed/>
                </p:oleObj>
              </mc:Choice>
              <mc:Fallback>
                <p:oleObj name="Equation" r:id="rId5" imgW="596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2416728"/>
                        <a:ext cx="1063203" cy="7689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810260"/>
              </p:ext>
            </p:extLst>
          </p:nvPr>
        </p:nvGraphicFramePr>
        <p:xfrm>
          <a:off x="4225724" y="3487058"/>
          <a:ext cx="1755754" cy="1588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" name="Equation" r:id="rId7" imgW="749300" imgH="838200" progId="Equation.3">
                  <p:embed/>
                </p:oleObj>
              </mc:Choice>
              <mc:Fallback>
                <p:oleObj name="Equation" r:id="rId7" imgW="749300" imgH="838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5724" y="3487058"/>
                        <a:ext cx="1755754" cy="1588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887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2) Median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Median: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Middle </a:t>
            </a:r>
            <a:r>
              <a:rPr lang="en-US" sz="2400" dirty="0"/>
              <a:t>value if odd number of values, or average of the middle two values </a:t>
            </a:r>
            <a:r>
              <a:rPr lang="en-US" sz="2400" dirty="0" smtClean="0"/>
              <a:t>otherwise</a:t>
            </a:r>
            <a:endParaRPr lang="zh-CN" altLang="en-US" sz="2400" dirty="0" smtClean="0"/>
          </a:p>
          <a:p>
            <a:r>
              <a:rPr lang="en-US" sz="2400" dirty="0" smtClean="0"/>
              <a:t>Estimated </a:t>
            </a:r>
            <a:r>
              <a:rPr lang="en-US" sz="2400" dirty="0"/>
              <a:t>by interpolation (for grouped data):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97" y="3382181"/>
            <a:ext cx="4513006" cy="33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78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"/>
            <a:ext cx="9144000" cy="642374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0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227"/>
            <a:ext cx="9144000" cy="65096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7409037"/>
              </p:ext>
            </p:extLst>
          </p:nvPr>
        </p:nvGraphicFramePr>
        <p:xfrm>
          <a:off x="147485" y="5254967"/>
          <a:ext cx="4660490" cy="916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Equation" r:id="rId4" imgW="2387600" imgH="469900" progId="Equation.3">
                  <p:embed/>
                </p:oleObj>
              </mc:Choice>
              <mc:Fallback>
                <p:oleObj name="Equation" r:id="rId4" imgW="23876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85" y="5254967"/>
                        <a:ext cx="4660490" cy="916818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C0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1033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ha02skew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45" y="4572000"/>
            <a:ext cx="28135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leftskew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5487" y="4572000"/>
            <a:ext cx="2955636" cy="2286000"/>
          </a:xfrm>
          <a:prstGeom prst="rect">
            <a:avLst/>
          </a:prstGeom>
          <a:noFill/>
        </p:spPr>
      </p:pic>
      <p:pic>
        <p:nvPicPr>
          <p:cNvPr id="9" name="Picture 6" descr="rightskewe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6427" y="4572000"/>
            <a:ext cx="2710928" cy="2286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749654" y="4099997"/>
            <a:ext cx="1707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Symmetric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02385" y="4097894"/>
            <a:ext cx="2339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Positively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357302" y="4097894"/>
            <a:ext cx="245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/>
              <a:t>Negatively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skewed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Central Tendency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(</a:t>
            </a:r>
            <a:r>
              <a:rPr lang="en-US" altLang="en-US" dirty="0"/>
              <a:t>3)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Mode: Value that occurs most frequently in the </a:t>
            </a:r>
            <a:r>
              <a:rPr lang="en-US" sz="2400" dirty="0" smtClean="0"/>
              <a:t>data</a:t>
            </a:r>
            <a:endParaRPr lang="zh-CN" altLang="en-US" sz="2400" dirty="0" smtClean="0"/>
          </a:p>
          <a:p>
            <a:r>
              <a:rPr lang="en-US" altLang="zh-CN" sz="2400" dirty="0" smtClean="0"/>
              <a:t>Multi-modal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Bimodal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Trimodal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13" name="Picture 13" descr="http://www.ndt.net/article/v11n04/benoit/fig4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14" y="2033249"/>
            <a:ext cx="2945185" cy="2060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ned.ipac.caltech.edu/level5/March02/Silverman/Figures/figure2_7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173" y="2334291"/>
            <a:ext cx="3139015" cy="165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5893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Properties of Normal Distribution Curve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 descr="https://upload.wikimedia.org/wikipedia/commons/a/a9/Empirical_Ru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303" y="1600200"/>
            <a:ext cx="623739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026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8456001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12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Measures Data </a:t>
            </a:r>
            <a:r>
              <a:rPr lang="en-US" altLang="en-US" dirty="0" smtClean="0"/>
              <a:t>Distribution: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Variance </a:t>
            </a:r>
            <a:r>
              <a:rPr lang="en-US" altLang="en-US" dirty="0"/>
              <a:t>and Standard Deviation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Variance and standard deviation (sample: s, population: </a:t>
            </a:r>
            <a:r>
              <a:rPr lang="en-US" sz="2400" dirty="0" err="1" smtClean="0"/>
              <a:t>σ</a:t>
            </a:r>
            <a:r>
              <a:rPr lang="en-US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sz="2400" dirty="0" smtClean="0"/>
              <a:t>Variance</a:t>
            </a:r>
            <a:r>
              <a:rPr lang="en-US" sz="2400" dirty="0"/>
              <a:t>: (algebraic, scalable </a:t>
            </a:r>
            <a:r>
              <a:rPr lang="en-US" sz="2400" dirty="0" smtClean="0"/>
              <a:t>computation)</a:t>
            </a:r>
            <a:endParaRPr lang="zh-CN" altLang="en-US" sz="2400" dirty="0" smtClean="0"/>
          </a:p>
          <a:p>
            <a:pPr lvl="2"/>
            <a:r>
              <a:rPr lang="en-US" sz="2000" dirty="0" smtClean="0"/>
              <a:t>Q</a:t>
            </a:r>
            <a:r>
              <a:rPr lang="en-US" sz="2000" dirty="0"/>
              <a:t>: Can you compute it incrementally and </a:t>
            </a:r>
            <a:r>
              <a:rPr lang="en-US" sz="2000" dirty="0" smtClean="0"/>
              <a:t>efficiently?</a:t>
            </a:r>
            <a:endParaRPr lang="zh-CN" altLang="en-US" sz="20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/>
          </a:p>
          <a:p>
            <a:pPr lvl="2"/>
            <a:endParaRPr lang="zh-CN" altLang="en-US" sz="1800" dirty="0" smtClean="0"/>
          </a:p>
          <a:p>
            <a:pPr lvl="2"/>
            <a:endParaRPr lang="zh-CN" altLang="en-US" sz="1800" dirty="0" smtClean="0"/>
          </a:p>
          <a:p>
            <a:r>
              <a:rPr lang="en-US" sz="2400" dirty="0" smtClean="0"/>
              <a:t>Standard </a:t>
            </a:r>
            <a:r>
              <a:rPr lang="en-US" sz="2400" dirty="0"/>
              <a:t>deviation s (or </a:t>
            </a:r>
            <a:r>
              <a:rPr lang="en-US" sz="2400" dirty="0" err="1"/>
              <a:t>σ</a:t>
            </a:r>
            <a:r>
              <a:rPr lang="en-US" sz="2400" dirty="0"/>
              <a:t>) is the square root of variance s2 (or σ2)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760596"/>
              </p:ext>
            </p:extLst>
          </p:nvPr>
        </p:nvGraphicFramePr>
        <p:xfrm>
          <a:off x="1050563" y="2982069"/>
          <a:ext cx="7119846" cy="897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3" name="Equation" r:id="rId3" imgW="2959100" imgH="431800" progId="Equation.3">
                  <p:embed/>
                </p:oleObj>
              </mc:Choice>
              <mc:Fallback>
                <p:oleObj name="Equation" r:id="rId3" imgW="2959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563" y="2982069"/>
                        <a:ext cx="7119846" cy="8976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778899"/>
              </p:ext>
            </p:extLst>
          </p:nvPr>
        </p:nvGraphicFramePr>
        <p:xfrm>
          <a:off x="1050563" y="4062321"/>
          <a:ext cx="5197114" cy="846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" name="Equation" r:id="rId5" imgW="2235200" imgH="431800" progId="Equation.3">
                  <p:embed/>
                </p:oleObj>
              </mc:Choice>
              <mc:Fallback>
                <p:oleObj name="Equation" r:id="rId5" imgW="22352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563" y="4062321"/>
                        <a:ext cx="5197114" cy="8460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02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Graphic Displays </a:t>
            </a:r>
            <a:r>
              <a:rPr lang="en-US" altLang="en-US" dirty="0" smtClean="0"/>
              <a:t>of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en-US" dirty="0" smtClean="0"/>
              <a:t>Basic </a:t>
            </a:r>
            <a:r>
              <a:rPr lang="en-US" altLang="en-US" dirty="0"/>
              <a:t>Statistical Descriptions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Boxplot</a:t>
            </a:r>
            <a:r>
              <a:rPr lang="en-US" altLang="en-US" dirty="0"/>
              <a:t>: graphic display of five-number summary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Histogram</a:t>
            </a:r>
            <a:r>
              <a:rPr lang="en-US" altLang="en-US" dirty="0"/>
              <a:t>: x-axis are values, y-axis </a:t>
            </a:r>
            <a:r>
              <a:rPr lang="en-US" altLang="en-US" dirty="0" err="1"/>
              <a:t>repres</a:t>
            </a:r>
            <a:r>
              <a:rPr lang="en-US" altLang="en-US" dirty="0"/>
              <a:t>. frequencies 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</a:t>
            </a:r>
            <a:r>
              <a:rPr lang="en-US" altLang="en-US" b="1" dirty="0"/>
              <a:t> plot</a:t>
            </a:r>
            <a:r>
              <a:rPr lang="en-US" altLang="en-US" dirty="0"/>
              <a:t>:  each value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 </a:t>
            </a:r>
            <a:r>
              <a:rPr lang="en-US" altLang="en-US" dirty="0"/>
              <a:t>is paired with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 indicating that approximately 100 </a:t>
            </a:r>
            <a:r>
              <a:rPr lang="en-US" altLang="en-US" i="1" dirty="0"/>
              <a:t>f</a:t>
            </a:r>
            <a:r>
              <a:rPr lang="en-US" altLang="en-US" i="1" baseline="-25000" dirty="0"/>
              <a:t>i </a:t>
            </a:r>
            <a:r>
              <a:rPr lang="en-US" altLang="en-US" dirty="0"/>
              <a:t>% of data  are </a:t>
            </a:r>
            <a:r>
              <a:rPr lang="en-US" altLang="en-US" dirty="0">
                <a:sym typeface="Symbol" panose="05050102010706020507" pitchFamily="18" charset="2"/>
              </a:rPr>
              <a:t></a:t>
            </a:r>
            <a:r>
              <a:rPr lang="en-US" altLang="en-US" dirty="0"/>
              <a:t> </a:t>
            </a:r>
            <a:r>
              <a:rPr lang="en-US" altLang="en-US" i="1" dirty="0"/>
              <a:t>x</a:t>
            </a:r>
            <a:r>
              <a:rPr lang="en-US" altLang="en-US" i="1" baseline="-25000" dirty="0"/>
              <a:t>i</a:t>
            </a:r>
            <a:r>
              <a:rPr lang="en-US" altLang="en-US" baseline="-25000" dirty="0"/>
              <a:t> </a:t>
            </a:r>
            <a:endParaRPr lang="en-US" altLang="en-US" dirty="0"/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 err="1"/>
              <a:t>Quantile-quantile</a:t>
            </a:r>
            <a:r>
              <a:rPr lang="en-US" altLang="en-US" b="1" dirty="0"/>
              <a:t> (q-q) plot</a:t>
            </a:r>
            <a:r>
              <a:rPr lang="en-US" altLang="en-US" dirty="0"/>
              <a:t>: graphs the </a:t>
            </a:r>
            <a:r>
              <a:rPr lang="en-US" altLang="en-US" dirty="0" err="1"/>
              <a:t>quantiles</a:t>
            </a:r>
            <a:r>
              <a:rPr lang="en-US" altLang="en-US" dirty="0"/>
              <a:t> of one </a:t>
            </a:r>
            <a:r>
              <a:rPr lang="en-US" altLang="en-US" dirty="0" err="1"/>
              <a:t>univariant</a:t>
            </a:r>
            <a:r>
              <a:rPr lang="en-US" altLang="en-US" dirty="0"/>
              <a:t> distribution against the corresponding </a:t>
            </a:r>
            <a:r>
              <a:rPr lang="en-US" altLang="en-US" dirty="0" err="1"/>
              <a:t>quantiles</a:t>
            </a:r>
            <a:r>
              <a:rPr lang="en-US" altLang="en-US" dirty="0"/>
              <a:t> of another</a:t>
            </a:r>
          </a:p>
          <a:p>
            <a:pPr>
              <a:spcAft>
                <a:spcPts val="600"/>
              </a:spcAft>
              <a:buSzPct val="80000"/>
            </a:pPr>
            <a:r>
              <a:rPr lang="en-US" altLang="en-US" b="1" dirty="0"/>
              <a:t>Scatter plot</a:t>
            </a:r>
            <a:r>
              <a:rPr lang="en-US" altLang="en-US" dirty="0"/>
              <a:t>: each pair of values is a pair of coordinates and plotted as points in the plane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33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Measuring the Dispersion of Data</a:t>
            </a:r>
            <a:r>
              <a:rPr lang="en-US" altLang="en-US" dirty="0" smtClean="0"/>
              <a:t>: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en-US" altLang="zh-CN" dirty="0" smtClean="0"/>
              <a:t>(1)</a:t>
            </a:r>
            <a:r>
              <a:rPr lang="zh-CN" altLang="en-US" dirty="0" smtClean="0"/>
              <a:t> </a:t>
            </a:r>
            <a:r>
              <a:rPr lang="en-US" altLang="en-US" dirty="0" smtClean="0"/>
              <a:t>Quartiles </a:t>
            </a:r>
            <a:r>
              <a:rPr lang="en-US" altLang="en-US" dirty="0"/>
              <a:t>&amp; Boxplots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327058" cy="4525963"/>
          </a:xfrm>
        </p:spPr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Quartiles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(25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(75</a:t>
            </a:r>
            <a:r>
              <a:rPr lang="en-US" altLang="en-US" baseline="30000" dirty="0">
                <a:latin typeface="Corbel" charset="0"/>
                <a:ea typeface="Corbel" charset="0"/>
                <a:cs typeface="Corbel" charset="0"/>
              </a:rPr>
              <a:t>th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 percentile)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Inter-quartile range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IQR =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–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 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Five number summary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min,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median,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max</a:t>
            </a:r>
          </a:p>
          <a:p>
            <a:pPr>
              <a:spcAft>
                <a:spcPts val="600"/>
              </a:spcAft>
            </a:pPr>
            <a:r>
              <a:rPr lang="en-US" altLang="en-US" b="1" dirty="0">
                <a:latin typeface="Corbel" charset="0"/>
                <a:ea typeface="Corbel" charset="0"/>
                <a:cs typeface="Corbel" charset="0"/>
              </a:rPr>
              <a:t>Boxplot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: Data is represented with a box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3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, IQR:  The ends of the box are at the first and third quartiles, i.e., the height of the box is IQR</a:t>
            </a:r>
          </a:p>
          <a:p>
            <a:pPr lvl="1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Median (Q</a:t>
            </a:r>
            <a:r>
              <a:rPr lang="en-US" altLang="en-US" baseline="-25000" dirty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) is marked by a line within the box </a:t>
            </a: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Whiskers: two lines outside the box extended to Minimum and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Maximum</a:t>
            </a:r>
            <a:endParaRPr lang="zh-CN" altLang="en-US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lnSpc>
                <a:spcPct val="120000"/>
              </a:lnSpc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Outliers: points beyond a specified outlier threshold, plotted individually</a:t>
            </a:r>
          </a:p>
          <a:p>
            <a:pPr lvl="2">
              <a:spcAft>
                <a:spcPts val="600"/>
              </a:spcAft>
            </a:pPr>
            <a:r>
              <a:rPr lang="en-US" altLang="en-US" dirty="0">
                <a:latin typeface="Corbel" charset="0"/>
                <a:ea typeface="Corbel" charset="0"/>
                <a:cs typeface="Corbel" charset="0"/>
              </a:rPr>
              <a:t>Outlier: usually, a value higher/lower than 1.5 x IQR</a:t>
            </a:r>
          </a:p>
          <a:p>
            <a:pPr lvl="1">
              <a:lnSpc>
                <a:spcPct val="120000"/>
              </a:lnSpc>
            </a:pPr>
            <a:endParaRPr lang="en-US" altLang="en-US" dirty="0">
              <a:latin typeface="Corbel" charset="0"/>
              <a:ea typeface="Corbel" charset="0"/>
              <a:cs typeface="Corbel" charset="0"/>
            </a:endParaRP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2" descr="http://blog.contextures.com/wp-content/uploads/2013/06/boxplotsimple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626" y="2514650"/>
            <a:ext cx="2361130" cy="269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68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(2)</a:t>
            </a:r>
            <a:r>
              <a:rPr lang="zh-CN" altLang="en-US" dirty="0" smtClean="0"/>
              <a:t> </a:t>
            </a:r>
            <a:r>
              <a:rPr lang="en-US" altLang="en-US" dirty="0" smtClean="0"/>
              <a:t>Histogram </a:t>
            </a:r>
            <a:r>
              <a:rPr lang="en-US" altLang="en-US" dirty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309418" cy="52578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Histogram: Graph display of </a:t>
            </a:r>
            <a:r>
              <a:rPr lang="en-US" altLang="en-US" sz="2400" b="1" dirty="0">
                <a:latin typeface="Corbel" charset="0"/>
                <a:ea typeface="Corbel" charset="0"/>
                <a:cs typeface="Corbel" charset="0"/>
              </a:rPr>
              <a:t>tabulated frequencies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, shown as bars</a:t>
            </a:r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Corbel" charset="0"/>
                <a:ea typeface="Corbel" charset="0"/>
                <a:cs typeface="Corbel" charset="0"/>
              </a:rPr>
              <a:t>Between</a:t>
            </a:r>
            <a:r>
              <a:rPr lang="zh-CN" altLang="en-US" sz="24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histograms </a:t>
            </a:r>
            <a:r>
              <a:rPr lang="en-US" altLang="en-US" sz="2400" dirty="0">
                <a:latin typeface="Corbel" charset="0"/>
                <a:ea typeface="Corbel" charset="0"/>
                <a:cs typeface="Corbel" charset="0"/>
              </a:rPr>
              <a:t>and bar charts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are used to show distributions of variables while bar charts are used to compare variables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Histograms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binned quantitative data </a:t>
            </a:r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while bar charts plot </a:t>
            </a:r>
            <a:r>
              <a:rPr lang="en-US" sz="1800" b="1" dirty="0">
                <a:latin typeface="Corbel" charset="0"/>
                <a:ea typeface="Corbel" charset="0"/>
                <a:cs typeface="Corbel" charset="0"/>
              </a:rPr>
              <a:t>categorical data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Bars can be reordered in bar charts but not in histograms</a:t>
            </a:r>
          </a:p>
          <a:p>
            <a:pPr lvl="1"/>
            <a:r>
              <a:rPr lang="en-US" sz="1800" dirty="0">
                <a:latin typeface="Corbel" charset="0"/>
                <a:ea typeface="Corbel" charset="0"/>
                <a:cs typeface="Corbel" charset="0"/>
              </a:rPr>
              <a:t>Differs from a bar chart in that it is the area of the bar that denotes the value, not the height as in bar charts, a crucial distinction when the categories are not of uniform width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Object 10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4374392"/>
              </p:ext>
            </p:extLst>
          </p:nvPr>
        </p:nvGraphicFramePr>
        <p:xfrm>
          <a:off x="5899355" y="1600200"/>
          <a:ext cx="3849329" cy="2367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82" name="Chart" r:id="rId3" imgW="7915188" imgH="3848049" progId="MSGraph.Chart.8">
                  <p:embed followColorScheme="full"/>
                </p:oleObj>
              </mc:Choice>
              <mc:Fallback>
                <p:oleObj name="Chart" r:id="rId3" imgW="7915188" imgH="3848049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355" y="1600200"/>
                        <a:ext cx="3849329" cy="23671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3" descr="http://canvasjs.com/wp-content/uploads/2013/01/html5_multi_series_bar_cha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411" y="4245826"/>
            <a:ext cx="3810589" cy="18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059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 smtClean="0"/>
              <a:t>Histograms Often Tell More than Boxplots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 smtClean="0"/>
              <a:t>The two histograms may have the same boxplot</a:t>
            </a:r>
          </a:p>
          <a:p>
            <a:pPr lvl="1"/>
            <a:r>
              <a:rPr lang="en-US" altLang="en-US" sz="2400" dirty="0" smtClean="0"/>
              <a:t>The same values for: min, Q1, median, Q3, max</a:t>
            </a:r>
          </a:p>
          <a:p>
            <a:r>
              <a:rPr lang="en-US" altLang="en-US" sz="2800" dirty="0" smtClean="0"/>
              <a:t>But they have rather different data distributions</a:t>
            </a:r>
            <a:endParaRPr lang="en-US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78352"/>
              </p:ext>
            </p:extLst>
          </p:nvPr>
        </p:nvGraphicFramePr>
        <p:xfrm>
          <a:off x="457200" y="3482178"/>
          <a:ext cx="3962400" cy="241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9" name="SmartDraw" r:id="rId3" imgW="3063240" imgH="1691640" progId="SmartDraw.2">
                  <p:embed/>
                </p:oleObj>
              </mc:Choice>
              <mc:Fallback>
                <p:oleObj name="SmartDraw" r:id="rId3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82178"/>
                        <a:ext cx="3962400" cy="241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963229"/>
              </p:ext>
            </p:extLst>
          </p:nvPr>
        </p:nvGraphicFramePr>
        <p:xfrm>
          <a:off x="4800600" y="3482178"/>
          <a:ext cx="3886200" cy="243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" name="SmartDraw" r:id="rId5" imgW="3063240" imgH="1691640" progId="SmartDraw.2">
                  <p:embed/>
                </p:oleObj>
              </mc:Choice>
              <mc:Fallback>
                <p:oleObj name="SmartDraw" r:id="rId5" imgW="3063240" imgH="1691640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3482178"/>
                        <a:ext cx="3886200" cy="2433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5324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(3)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</a:t>
            </a:r>
            <a:r>
              <a:rPr lang="en-US" altLang="en-US" dirty="0" smtClean="0"/>
              <a:t>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sz="2400" dirty="0"/>
              <a:t>Displays all of the data (allowing the user to assess both the overall behavior and unusual occurrences)</a:t>
            </a:r>
          </a:p>
          <a:p>
            <a:pPr>
              <a:spcAft>
                <a:spcPts val="600"/>
              </a:spcAft>
            </a:pPr>
            <a:r>
              <a:rPr lang="en-US" altLang="en-US" sz="2400" dirty="0"/>
              <a:t>Plots </a:t>
            </a:r>
            <a:r>
              <a:rPr lang="en-US" altLang="en-US" sz="2400" b="1" dirty="0" err="1"/>
              <a:t>quantile</a:t>
            </a:r>
            <a:r>
              <a:rPr lang="en-US" altLang="en-US" sz="2400" dirty="0"/>
              <a:t> information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/>
              <a:t>For a data </a:t>
            </a:r>
            <a:r>
              <a:rPr lang="en-US" altLang="en-US" sz="2400" i="1" dirty="0"/>
              <a:t>x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data sorted in increasing order,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i="1" dirty="0"/>
              <a:t> </a:t>
            </a:r>
            <a:r>
              <a:rPr lang="en-US" altLang="en-US" sz="2400" dirty="0"/>
              <a:t>indicates that approximately 100 </a:t>
            </a:r>
            <a:r>
              <a:rPr lang="en-US" altLang="en-US" sz="2400" i="1" dirty="0"/>
              <a:t>f</a:t>
            </a:r>
            <a:r>
              <a:rPr lang="en-US" altLang="en-US" sz="2400" i="1" baseline="-25000" dirty="0"/>
              <a:t>i</a:t>
            </a:r>
            <a:r>
              <a:rPr lang="en-US" altLang="en-US" sz="2400" dirty="0"/>
              <a:t>% of the data are below or equal to the value </a:t>
            </a:r>
            <a:r>
              <a:rPr lang="en-US" altLang="en-US" sz="2400" i="1" dirty="0" smtClean="0"/>
              <a:t>x</a:t>
            </a:r>
            <a:r>
              <a:rPr lang="en-US" altLang="en-US" sz="2400" i="1" baseline="-25000" dirty="0" smtClean="0"/>
              <a:t>i</a:t>
            </a:r>
            <a:endParaRPr lang="en-US" altLang="en-US" sz="2400" i="1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90" y="3863181"/>
            <a:ext cx="5162591" cy="2626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5045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(4)</a:t>
            </a:r>
            <a:r>
              <a:rPr lang="zh-CN" altLang="en-US" dirty="0" smtClean="0"/>
              <a:t> </a:t>
            </a:r>
            <a:r>
              <a:rPr lang="en-US" altLang="en-US" dirty="0" err="1" smtClean="0"/>
              <a:t>Quantile-Quantile</a:t>
            </a:r>
            <a:r>
              <a:rPr lang="en-US" altLang="en-US" dirty="0" smtClean="0"/>
              <a:t> </a:t>
            </a:r>
            <a:r>
              <a:rPr lang="en-US" altLang="en-US" dirty="0"/>
              <a:t>(Q-Q)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000" dirty="0"/>
              <a:t>Graphs the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one </a:t>
            </a:r>
            <a:r>
              <a:rPr lang="en-US" altLang="en-US" sz="2000" dirty="0" err="1"/>
              <a:t>univariate</a:t>
            </a:r>
            <a:r>
              <a:rPr lang="en-US" altLang="en-US" sz="2000" dirty="0"/>
              <a:t> distribution against the corresponding </a:t>
            </a:r>
            <a:r>
              <a:rPr lang="en-US" altLang="en-US" sz="2000" dirty="0" err="1"/>
              <a:t>quantiles</a:t>
            </a:r>
            <a:r>
              <a:rPr lang="en-US" altLang="en-US" sz="2000" dirty="0"/>
              <a:t> of another</a:t>
            </a:r>
          </a:p>
          <a:p>
            <a:r>
              <a:rPr lang="en-US" altLang="en-US" sz="2000" dirty="0" smtClean="0"/>
              <a:t>View: Is </a:t>
            </a:r>
            <a:r>
              <a:rPr lang="en-US" altLang="en-US" sz="2000" dirty="0"/>
              <a:t>there is a shift in going from one distribution to another?</a:t>
            </a:r>
          </a:p>
          <a:p>
            <a:r>
              <a:rPr lang="en-US" altLang="en-US" sz="2000" dirty="0"/>
              <a:t>Example shows unit price of items sold at Branch 1 vs. Branch 2 for each </a:t>
            </a:r>
            <a:r>
              <a:rPr lang="en-US" altLang="en-US" sz="2000" dirty="0" err="1"/>
              <a:t>quantile</a:t>
            </a:r>
            <a:r>
              <a:rPr lang="en-US" altLang="en-US" sz="2000" dirty="0"/>
              <a:t>.  Unit prices of items sold at Branch 1 tend to be lower than those at Branch </a:t>
            </a:r>
            <a:r>
              <a:rPr lang="en-US" altLang="en-US" sz="2000" dirty="0" smtClean="0"/>
              <a:t>2</a:t>
            </a:r>
            <a:endParaRPr lang="en-US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81" y="3442555"/>
            <a:ext cx="5712541" cy="3278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2610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r>
              <a:rPr lang="en-US" altLang="en-US" dirty="0" smtClean="0"/>
              <a:t>Scatter </a:t>
            </a:r>
            <a:r>
              <a:rPr lang="en-US" altLang="en-US" dirty="0"/>
              <a:t>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Provides a first look at bivariate data to see clusters of points, outliers, etc.</a:t>
            </a:r>
          </a:p>
          <a:p>
            <a:r>
              <a:rPr lang="en-US" altLang="en-US" sz="2400" dirty="0"/>
              <a:t>Each pair of values is treated as a pair of coordinates and plotted as points in the </a:t>
            </a:r>
            <a:r>
              <a:rPr lang="en-US" altLang="en-US" sz="2400" dirty="0" smtClean="0"/>
              <a:t>plane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Image result for scatter pl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253883"/>
            <a:ext cx="4572000" cy="326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7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/>
              <a:t>Positively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en-US" sz="3600" dirty="0" smtClean="0"/>
              <a:t>Negatively Correlated</a:t>
            </a:r>
            <a:r>
              <a:rPr lang="en-US" altLang="zh-CN" sz="3600" dirty="0" smtClean="0"/>
              <a:t>,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Uncorrelated</a:t>
            </a:r>
            <a:r>
              <a:rPr lang="en-US" altLang="en-US" sz="3600" dirty="0" smtClean="0"/>
              <a:t>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 descr="ha02correl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896" y="1943894"/>
            <a:ext cx="22230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ha02corr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43894"/>
            <a:ext cx="2406316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fig18-1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4632" y="4001294"/>
            <a:ext cx="1978090" cy="1828800"/>
          </a:xfrm>
          <a:prstGeom prst="rect">
            <a:avLst/>
          </a:prstGeom>
          <a:noFill/>
        </p:spPr>
      </p:pic>
      <p:pic>
        <p:nvPicPr>
          <p:cNvPr id="8" name="Picture 4" descr="fig18-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01148" y="4001294"/>
            <a:ext cx="2186609" cy="1828800"/>
          </a:xfrm>
          <a:noFill/>
        </p:spPr>
      </p:pic>
      <p:pic>
        <p:nvPicPr>
          <p:cNvPr id="9" name="Picture 5" descr="fig18-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071" y="4001294"/>
            <a:ext cx="2163651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32026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Visualization</a:t>
            </a:r>
            <a:endParaRPr lang="zh-CN" altLang="en-US" b="1" dirty="0" smtClean="0"/>
          </a:p>
          <a:p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Similarity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Dissimilarity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50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679917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1,175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?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2673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Scatterplot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pic>
        <p:nvPicPr>
          <p:cNvPr id="5" name="Content Placeholder 4" descr="scatplo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03" y="1600200"/>
            <a:ext cx="450359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3236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err="1"/>
              <a:t>Landscapes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pic>
        <p:nvPicPr>
          <p:cNvPr id="5" name="Content Placeholder 4" descr="Landscap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481" y="1600200"/>
            <a:ext cx="572503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666669" y="6126163"/>
            <a:ext cx="381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buClrTx/>
              <a:buSzTx/>
              <a:buFontTx/>
              <a:buNone/>
            </a:pPr>
            <a:r>
              <a:rPr lang="de-DE" altLang="en-US" dirty="0" err="1"/>
              <a:t>news</a:t>
            </a:r>
            <a:r>
              <a:rPr lang="de-DE" altLang="en-US" dirty="0"/>
              <a:t> </a:t>
            </a:r>
            <a:r>
              <a:rPr lang="de-DE" altLang="en-US" dirty="0" err="1"/>
              <a:t>articles</a:t>
            </a:r>
            <a:r>
              <a:rPr lang="de-DE" altLang="en-US" dirty="0"/>
              <a:t> </a:t>
            </a:r>
            <a:r>
              <a:rPr lang="de-DE" altLang="en-US" dirty="0" err="1"/>
              <a:t>visualized</a:t>
            </a:r>
            <a:r>
              <a:rPr lang="de-DE" altLang="en-US" dirty="0"/>
              <a:t> </a:t>
            </a:r>
            <a:r>
              <a:rPr lang="de-DE" altLang="en-US" dirty="0" err="1"/>
              <a:t>as</a:t>
            </a:r>
            <a:r>
              <a:rPr lang="de-DE" altLang="en-US" dirty="0"/>
              <a:t> a </a:t>
            </a:r>
            <a:r>
              <a:rPr lang="de-DE" altLang="en-US" dirty="0" err="1"/>
              <a:t>landscape</a:t>
            </a:r>
            <a:endParaRPr lang="de-DE" altLang="en-US" dirty="0"/>
          </a:p>
        </p:txBody>
      </p:sp>
    </p:spTree>
    <p:extLst>
      <p:ext uri="{BB962C8B-B14F-4D97-AF65-F5344CB8AC3E}">
        <p14:creationId xmlns:p14="http://schemas.microsoft.com/office/powerpoint/2010/main" val="2112092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Tree-Map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Screen-filling method which uses a hierarchical partitioning of the screen into regions depending on the attribute </a:t>
            </a:r>
            <a:r>
              <a:rPr lang="en-US" sz="2400" dirty="0" smtClean="0"/>
              <a:t>values</a:t>
            </a:r>
            <a:endParaRPr lang="zh-CN" altLang="en-US" sz="2400" dirty="0" smtClean="0"/>
          </a:p>
          <a:p>
            <a:r>
              <a:rPr lang="en-US" sz="2400" dirty="0" smtClean="0"/>
              <a:t>The </a:t>
            </a:r>
            <a:r>
              <a:rPr lang="en-US" sz="2400" dirty="0"/>
              <a:t>x- and y-dimension of the screen are partitioned alternately according to the attribute values (classes)</a:t>
            </a:r>
          </a:p>
        </p:txBody>
      </p:sp>
      <p:pic>
        <p:nvPicPr>
          <p:cNvPr id="11" name="Picture 7" descr="C:\hanj\0bk\bk3_slides\photos\million-tre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986" y="3350113"/>
            <a:ext cx="4494028" cy="337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9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Tag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6" y="1321594"/>
            <a:ext cx="5895209" cy="201154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572" y="2979174"/>
            <a:ext cx="4530228" cy="3742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205489" y="5663070"/>
            <a:ext cx="3953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smtClean="0"/>
              <a:t>Newsmap: Google News Stories in 2005</a:t>
            </a:r>
            <a:endParaRPr lang="en-US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5557184" y="1321594"/>
            <a:ext cx="3101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 dirty="0"/>
              <a:t>KDD 2013 Research Paper </a:t>
            </a:r>
            <a:r>
              <a:rPr lang="en-US" altLang="en-US" dirty="0" smtClean="0"/>
              <a:t>Title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144592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33" y="1355782"/>
            <a:ext cx="2979170" cy="2311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https://upload.wikimedia.org/wikipedia/commons/7/70/Social_Re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1417638"/>
            <a:ext cx="2743200" cy="225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fmsasg.com/socialnetworkanalysis/SocialNetworkAnalysis_Graph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40" y="3867877"/>
            <a:ext cx="2743200" cy="283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chiwang1\Documents\Project\advisor-advisee\ChiWang_kdd10\Figures\shades_gt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590" y="4105963"/>
            <a:ext cx="2912489" cy="252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626233" y="3345410"/>
            <a:ext cx="2808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typical network structure </a:t>
            </a:r>
            <a:endParaRPr lang="en-US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3152818" y="6335379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A social network</a:t>
            </a:r>
            <a:endParaRPr lang="en-US" alt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84176" y="3667742"/>
            <a:ext cx="3307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en-US"/>
              <a:t>organizing information networks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57983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</a:t>
            </a:r>
            <a:r>
              <a:rPr lang="en-US" altLang="zh-CN" dirty="0" smtClean="0"/>
              <a:t>2.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Getting</a:t>
            </a:r>
            <a:r>
              <a:rPr lang="zh-CN" altLang="en-US" dirty="0" smtClean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endParaRPr lang="zh-CN" altLang="en-US" dirty="0" smtClean="0"/>
          </a:p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Statistical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Descriptions</a:t>
            </a:r>
            <a:endParaRPr lang="zh-CN" altLang="en-US" dirty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Visualization</a:t>
            </a:r>
            <a:endParaRPr lang="zh-CN" altLang="en-US" dirty="0" smtClean="0"/>
          </a:p>
          <a:p>
            <a:r>
              <a:rPr lang="en-US" altLang="zh-CN" b="1" dirty="0" smtClean="0"/>
              <a:t>Measuring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Data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Similarity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Dissimilarity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7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Similarity, Dissimilarity, and Proximity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ts val="1200"/>
              </a:spcBef>
            </a:pPr>
            <a:r>
              <a:rPr lang="en-US" altLang="en-US" sz="2400" b="1" dirty="0"/>
              <a:t>Similarity </a:t>
            </a:r>
            <a:r>
              <a:rPr lang="en-US" sz="2400" b="1" dirty="0"/>
              <a:t>measure</a:t>
            </a:r>
            <a:r>
              <a:rPr lang="en-US" sz="2400" dirty="0"/>
              <a:t> or </a:t>
            </a:r>
            <a:r>
              <a:rPr lang="en-US" sz="2400" b="1" dirty="0"/>
              <a:t>similarity function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sz="2400" dirty="0"/>
              <a:t>A real-valued function that quantifies the similarity between two objects</a:t>
            </a:r>
            <a:endParaRPr lang="en-US" altLang="en-US" sz="2400" b="1" dirty="0"/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Measure how two data objects are alike: The higher value,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Often falls in the range [0,1]:  0: no similarity; 1: completely similar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Dissimilarity</a:t>
            </a:r>
            <a:r>
              <a:rPr lang="en-US" altLang="en-US" sz="2400" dirty="0"/>
              <a:t> (or </a:t>
            </a:r>
            <a:r>
              <a:rPr lang="en-US" altLang="en-US" sz="2400" b="1" dirty="0"/>
              <a:t>distance</a:t>
            </a:r>
            <a:r>
              <a:rPr lang="en-US" altLang="en-US" sz="2400" dirty="0"/>
              <a:t>) measure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Numerical measure of how different two data objects are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In some sense, the inverse of similarity: </a:t>
            </a:r>
            <a:r>
              <a:rPr lang="en-US" sz="2400" dirty="0"/>
              <a:t> The </a:t>
            </a:r>
            <a:r>
              <a:rPr lang="en-US" altLang="en-US" sz="2400" dirty="0"/>
              <a:t>lower, the more alike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Minimum dissimilarity is often 0 (i.e., completely similar)</a:t>
            </a:r>
          </a:p>
          <a:p>
            <a:pPr lvl="1">
              <a:spcBef>
                <a:spcPts val="1200"/>
              </a:spcBef>
            </a:pPr>
            <a:r>
              <a:rPr lang="en-US" altLang="en-US" sz="2400" dirty="0"/>
              <a:t>Range [0, 1] or [0, ∞) , depending on the definition</a:t>
            </a:r>
          </a:p>
          <a:p>
            <a:pPr>
              <a:spcBef>
                <a:spcPts val="1200"/>
              </a:spcBef>
            </a:pPr>
            <a:r>
              <a:rPr lang="en-US" altLang="en-US" sz="2400" b="1" dirty="0"/>
              <a:t>Proximity</a:t>
            </a:r>
            <a:r>
              <a:rPr lang="en-US" altLang="en-US" sz="2400" dirty="0"/>
              <a:t> usually refers to either similarity or </a:t>
            </a:r>
            <a:r>
              <a:rPr lang="en-US" altLang="en-US" sz="2400" dirty="0" smtClean="0"/>
              <a:t>dissimilarity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35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Data Matrix and Dissimilarity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33884" cy="4525963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 smtClean="0"/>
              <a:t>Data matrix</a:t>
            </a:r>
          </a:p>
          <a:p>
            <a:pPr lvl="1"/>
            <a:r>
              <a:rPr lang="en-US" altLang="en-US" dirty="0" smtClean="0"/>
              <a:t>A data matrix of n data points with l dimensions</a:t>
            </a:r>
          </a:p>
          <a:p>
            <a:r>
              <a:rPr lang="en-US" altLang="en-US" dirty="0" smtClean="0"/>
              <a:t>Dissimilarity (distance) matrix</a:t>
            </a:r>
          </a:p>
          <a:p>
            <a:pPr lvl="1"/>
            <a:r>
              <a:rPr lang="en-US" altLang="en-US" dirty="0" smtClean="0"/>
              <a:t>n data points, but registers only the distance </a:t>
            </a:r>
            <a:r>
              <a:rPr lang="en-US" altLang="zh-CN" dirty="0" smtClean="0"/>
              <a:t>d(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, j)</a:t>
            </a:r>
            <a:endParaRPr lang="zh-CN" altLang="en-US" dirty="0" smtClean="0"/>
          </a:p>
          <a:p>
            <a:pPr lvl="1"/>
            <a:r>
              <a:rPr lang="en-US" altLang="en-US" dirty="0" smtClean="0"/>
              <a:t>Usually symmetric, thus a triangular matrix</a:t>
            </a:r>
          </a:p>
          <a:p>
            <a:pPr lvl="1"/>
            <a:r>
              <a:rPr lang="en-US" altLang="zh-CN" dirty="0" smtClean="0"/>
              <a:t>Distance functions are usually different for real, </a:t>
            </a:r>
            <a:r>
              <a:rPr lang="en-US" altLang="zh-CN" dirty="0" err="1" smtClean="0"/>
              <a:t>boolean</a:t>
            </a:r>
            <a:r>
              <a:rPr lang="en-US" altLang="zh-CN" dirty="0" smtClean="0"/>
              <a:t>, categorical, ordinal, ratio, and vector variables</a:t>
            </a:r>
          </a:p>
          <a:p>
            <a:pPr lvl="1"/>
            <a:r>
              <a:rPr lang="en-US" altLang="zh-CN" dirty="0" smtClean="0"/>
              <a:t>Weights can be associated with different variables based on applications and data semantics</a:t>
            </a:r>
            <a:endParaRPr lang="en-US" altLang="zh-CN" dirty="0" smtClean="0">
              <a:sym typeface="Symbol" panose="05050102010706020507" pitchFamily="18" charset="2"/>
            </a:endParaRPr>
          </a:p>
          <a:p>
            <a:pPr lvl="1"/>
            <a:endParaRPr lang="en-US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93235"/>
              </p:ext>
            </p:extLst>
          </p:nvPr>
        </p:nvGraphicFramePr>
        <p:xfrm>
          <a:off x="5709112" y="1600200"/>
          <a:ext cx="3228411" cy="19563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7" name="Equation" r:id="rId3" imgW="1549080" imgH="939600" progId="Equation.DSMT4">
                  <p:embed/>
                </p:oleObj>
              </mc:Choice>
              <mc:Fallback>
                <p:oleObj name="Equation" r:id="rId3" imgW="154908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09112" y="1600200"/>
                        <a:ext cx="3228411" cy="19563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954329"/>
              </p:ext>
            </p:extLst>
          </p:nvPr>
        </p:nvGraphicFramePr>
        <p:xfrm>
          <a:off x="6091084" y="4035988"/>
          <a:ext cx="2846439" cy="1610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8" name="Equation" r:id="rId5" imgW="1612800" imgH="914400" progId="Equation.DSMT4">
                  <p:embed/>
                </p:oleObj>
              </mc:Choice>
              <mc:Fallback>
                <p:oleObj name="Equation" r:id="rId5" imgW="16128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1084" y="4035988"/>
                        <a:ext cx="2846439" cy="1610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504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Euclidean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957496"/>
              </p:ext>
            </p:extLst>
          </p:nvPr>
        </p:nvGraphicFramePr>
        <p:xfrm>
          <a:off x="361022" y="1885024"/>
          <a:ext cx="2801922" cy="27893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6" name="SmartDraw" r:id="rId3" imgW="4379976" imgH="5551932" progId="SmartDraw.2">
                  <p:embed/>
                </p:oleObj>
              </mc:Choice>
              <mc:Fallback>
                <p:oleObj name="SmartDraw" r:id="rId3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022" y="1885024"/>
                        <a:ext cx="2801922" cy="27893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0368539"/>
              </p:ext>
            </p:extLst>
          </p:nvPr>
        </p:nvGraphicFramePr>
        <p:xfrm>
          <a:off x="3779838" y="2302548"/>
          <a:ext cx="2947987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7" name="Worksheet" r:id="rId5" imgW="1838249" imgH="857402" progId="Excel.Sheet.8">
                  <p:embed/>
                </p:oleObj>
              </mc:Choice>
              <mc:Fallback>
                <p:oleObj name="Worksheet" r:id="rId5" imgW="1838249" imgH="8574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2302548"/>
                        <a:ext cx="2947987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779838" y="4101167"/>
            <a:ext cx="47960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Dissimilarity Matrix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(by </a:t>
            </a:r>
            <a:r>
              <a:rPr lang="en-US" altLang="en-US" sz="2000" dirty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r>
              <a:rPr lang="en-US" altLang="en-US" sz="2000" dirty="0">
                <a:solidFill>
                  <a:srgbClr val="333399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graphicFrame>
        <p:nvGraphicFramePr>
          <p:cNvPr id="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892033"/>
              </p:ext>
            </p:extLst>
          </p:nvPr>
        </p:nvGraphicFramePr>
        <p:xfrm>
          <a:off x="3779838" y="4559759"/>
          <a:ext cx="4906962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8" name="Worksheet" r:id="rId7" imgW="3057441" imgH="866747" progId="Excel.Sheet.8">
                  <p:embed/>
                </p:oleObj>
              </mc:Choice>
              <mc:Fallback>
                <p:oleObj name="Worksheet" r:id="rId7" imgW="3057441" imgH="86674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59759"/>
                        <a:ext cx="4906962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3779838" y="1848979"/>
            <a:ext cx="179592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fontAlgn="base">
              <a:spcBef>
                <a:spcPct val="5000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Data Matrix</a:t>
            </a:r>
          </a:p>
        </p:txBody>
      </p:sp>
    </p:spTree>
    <p:extLst>
      <p:ext uri="{BB962C8B-B14F-4D97-AF65-F5344CB8AC3E}">
        <p14:creationId xmlns:p14="http://schemas.microsoft.com/office/powerpoint/2010/main" val="19694171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 err="1">
                <a:solidFill>
                  <a:srgbClr val="FF0000"/>
                </a:solidFill>
              </a:rPr>
              <a:t>Minkowski</a:t>
            </a:r>
            <a:r>
              <a:rPr lang="en-US" altLang="en-US" sz="2400" dirty="0">
                <a:solidFill>
                  <a:srgbClr val="FF0000"/>
                </a:solidFill>
              </a:rPr>
              <a:t> distance</a:t>
            </a:r>
            <a:r>
              <a:rPr lang="en-US" altLang="en-US" sz="2400" dirty="0"/>
              <a:t>: A popular distance measure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2400" dirty="0" smtClean="0"/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altLang="en-US" sz="2200" dirty="0" smtClean="0"/>
              <a:t>where  </a:t>
            </a:r>
            <a:r>
              <a:rPr lang="en-US" altLang="en-US" sz="2200" i="1" dirty="0" err="1"/>
              <a:t>i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i2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il</a:t>
            </a:r>
            <a:r>
              <a:rPr lang="en-US" altLang="en-US" sz="2200" dirty="0"/>
              <a:t>) and</a:t>
            </a:r>
            <a:r>
              <a:rPr lang="en-US" altLang="en-US" sz="2200" i="1" dirty="0"/>
              <a:t> j</a:t>
            </a:r>
            <a:r>
              <a:rPr lang="en-US" altLang="en-US" sz="2200" dirty="0"/>
              <a:t> = (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j1</a:t>
            </a:r>
            <a:r>
              <a:rPr lang="en-US" altLang="en-US" sz="2200" dirty="0"/>
              <a:t>, </a:t>
            </a:r>
            <a:r>
              <a:rPr lang="en-US" altLang="en-US" sz="2200" i="1" dirty="0"/>
              <a:t>x</a:t>
            </a:r>
            <a:r>
              <a:rPr lang="en-US" altLang="en-US" sz="2200" baseline="-25000" dirty="0"/>
              <a:t>j2</a:t>
            </a:r>
            <a:r>
              <a:rPr lang="en-US" altLang="en-US" sz="2200" dirty="0"/>
              <a:t>, …, </a:t>
            </a:r>
            <a:r>
              <a:rPr lang="en-US" altLang="en-US" sz="2200" i="1" dirty="0" err="1"/>
              <a:t>x</a:t>
            </a:r>
            <a:r>
              <a:rPr lang="en-US" altLang="en-US" sz="2200" baseline="-25000" dirty="0" err="1"/>
              <a:t>jl</a:t>
            </a:r>
            <a:r>
              <a:rPr lang="en-US" altLang="en-US" sz="2200" dirty="0"/>
              <a:t>) are two </a:t>
            </a:r>
            <a:r>
              <a:rPr lang="en-US" altLang="en-US" sz="2200" i="1" dirty="0"/>
              <a:t>l</a:t>
            </a:r>
            <a:r>
              <a:rPr lang="en-US" altLang="en-US" sz="2200" dirty="0"/>
              <a:t>-dimensional </a:t>
            </a:r>
            <a:r>
              <a:rPr lang="en-US" altLang="en-US" sz="2200" dirty="0" smtClean="0"/>
              <a:t>data</a:t>
            </a:r>
            <a:r>
              <a:rPr lang="zh-CN" altLang="en-US" sz="2200" dirty="0" smtClean="0"/>
              <a:t> </a:t>
            </a:r>
            <a:r>
              <a:rPr lang="en-US" altLang="en-US" sz="2200" dirty="0" smtClean="0"/>
              <a:t>objects</a:t>
            </a:r>
            <a:r>
              <a:rPr lang="en-US" altLang="en-US" sz="2200" dirty="0"/>
              <a:t>, and </a:t>
            </a:r>
            <a:r>
              <a:rPr lang="en-US" altLang="en-US" sz="2200" i="1" dirty="0"/>
              <a:t>p</a:t>
            </a:r>
            <a:r>
              <a:rPr lang="en-US" altLang="en-US" sz="2200" dirty="0"/>
              <a:t> is the order (the distance so defined is </a:t>
            </a:r>
            <a:r>
              <a:rPr lang="en-US" altLang="en-US" sz="2200" dirty="0" smtClean="0"/>
              <a:t>called </a:t>
            </a:r>
            <a:r>
              <a:rPr lang="en-US" altLang="en-US" sz="2200" dirty="0"/>
              <a:t>L-</a:t>
            </a:r>
            <a:r>
              <a:rPr lang="en-US" altLang="en-US" sz="2200" i="1" dirty="0"/>
              <a:t>p</a:t>
            </a:r>
            <a:r>
              <a:rPr lang="en-US" altLang="en-US" sz="2200" dirty="0"/>
              <a:t> norm)</a:t>
            </a:r>
          </a:p>
          <a:p>
            <a:pPr marL="381000" indent="-381000">
              <a:spcAft>
                <a:spcPts val="600"/>
              </a:spcAft>
            </a:pPr>
            <a:r>
              <a:rPr lang="en-US" altLang="en-US" sz="2400" dirty="0"/>
              <a:t>Properties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&gt; 0 if </a:t>
            </a:r>
            <a:r>
              <a:rPr lang="en-US" altLang="en-US" sz="2400" dirty="0" err="1">
                <a:sym typeface="Symbol" panose="05050102010706020507" pitchFamily="18" charset="2"/>
              </a:rPr>
              <a:t>i</a:t>
            </a:r>
            <a:r>
              <a:rPr lang="en-US" altLang="en-US" sz="2400" dirty="0">
                <a:sym typeface="Symbol" panose="05050102010706020507" pitchFamily="18" charset="2"/>
              </a:rPr>
              <a:t> </a:t>
            </a:r>
            <a:r>
              <a:rPr lang="en-US" altLang="en-US" sz="2400" dirty="0">
                <a:cs typeface="Tahoma" panose="020B0604030504040204" pitchFamily="34" charset="0"/>
                <a:sym typeface="Symbol" panose="05050102010706020507" pitchFamily="18" charset="2"/>
              </a:rPr>
              <a:t>≠ j</a:t>
            </a:r>
            <a:r>
              <a:rPr lang="en-US" altLang="en-US" sz="2400" dirty="0">
                <a:cs typeface="Tahoma" panose="020B0604030504040204" pitchFamily="34" charset="0"/>
              </a:rPr>
              <a:t>, and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 </a:t>
            </a:r>
            <a:r>
              <a:rPr lang="en-US" altLang="en-US" sz="2400" dirty="0">
                <a:sym typeface="Symbol" panose="05050102010706020507" pitchFamily="18" charset="2"/>
              </a:rPr>
              <a:t>= 0 </a:t>
            </a:r>
            <a:r>
              <a:rPr lang="en-US" altLang="en-US" sz="2400" dirty="0"/>
              <a:t>(Positivity)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= </a:t>
            </a:r>
            <a:r>
              <a:rPr lang="en-US" altLang="en-US" sz="2400" dirty="0"/>
              <a:t>d(j, </a:t>
            </a:r>
            <a:r>
              <a:rPr lang="en-US" altLang="en-US" sz="2400" dirty="0" err="1"/>
              <a:t>i</a:t>
            </a:r>
            <a:r>
              <a:rPr lang="en-US" altLang="en-US" sz="2400" dirty="0"/>
              <a:t>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(Symmetry)</a:t>
            </a:r>
          </a:p>
          <a:p>
            <a:pPr marL="838200" lvl="1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j) </a:t>
            </a:r>
            <a:r>
              <a:rPr lang="en-US" altLang="en-US" sz="2400" dirty="0">
                <a:sym typeface="Symbol" panose="05050102010706020507" pitchFamily="18" charset="2"/>
              </a:rPr>
              <a:t> </a:t>
            </a:r>
            <a:r>
              <a:rPr lang="en-US" altLang="en-US" sz="2400" dirty="0"/>
              <a:t>d(</a:t>
            </a:r>
            <a:r>
              <a:rPr lang="en-US" altLang="en-US" sz="2400" dirty="0" err="1"/>
              <a:t>i</a:t>
            </a:r>
            <a:r>
              <a:rPr lang="en-US" altLang="en-US" sz="2400" dirty="0"/>
              <a:t>, k) </a:t>
            </a:r>
            <a:r>
              <a:rPr lang="en-US" altLang="en-US" sz="2400" dirty="0">
                <a:sym typeface="Symbol" panose="05050102010706020507" pitchFamily="18" charset="2"/>
              </a:rPr>
              <a:t>+ </a:t>
            </a:r>
            <a:r>
              <a:rPr lang="en-US" altLang="en-US" sz="2400" dirty="0"/>
              <a:t>d(k, j)</a:t>
            </a:r>
            <a:r>
              <a:rPr lang="en-US" altLang="en-US" sz="2400" i="1" dirty="0"/>
              <a:t>  </a:t>
            </a:r>
            <a:r>
              <a:rPr lang="en-US" altLang="en-US" sz="2400" dirty="0"/>
              <a:t>(Triangle Inequality)</a:t>
            </a:r>
            <a:endParaRPr lang="en-US" altLang="en-US" sz="2400" i="1" dirty="0"/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A distance that satisfies these properties is a </a:t>
            </a:r>
            <a:r>
              <a:rPr lang="en-US" altLang="en-US" sz="2400" dirty="0">
                <a:solidFill>
                  <a:srgbClr val="FF0000"/>
                </a:solidFill>
              </a:rPr>
              <a:t>metric</a:t>
            </a:r>
          </a:p>
          <a:p>
            <a:pPr marL="381000" indent="-381000">
              <a:spcBef>
                <a:spcPts val="600"/>
              </a:spcBef>
              <a:spcAft>
                <a:spcPts val="600"/>
              </a:spcAft>
            </a:pPr>
            <a:r>
              <a:rPr lang="en-US" altLang="en-US" sz="2400" dirty="0"/>
              <a:t>Note:  There are nonmetric dissimilarities, e.g., set </a:t>
            </a:r>
            <a:r>
              <a:rPr lang="en-US" altLang="en-US" sz="2400" dirty="0" smtClean="0"/>
              <a:t>differences</a:t>
            </a:r>
            <a:endParaRPr lang="en-US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0007761"/>
              </p:ext>
            </p:extLst>
          </p:nvPr>
        </p:nvGraphicFramePr>
        <p:xfrm>
          <a:off x="1976283" y="1931321"/>
          <a:ext cx="5287433" cy="509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Equation" r:id="rId3" imgW="3162240" imgH="304560" progId="Equation.DSMT4">
                  <p:embed/>
                </p:oleObj>
              </mc:Choice>
              <mc:Fallback>
                <p:oleObj name="Equation" r:id="rId3" imgW="316224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6283" y="1931321"/>
                        <a:ext cx="5287433" cy="509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7211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541313"/>
              </p:ext>
            </p:extLst>
          </p:nvPr>
        </p:nvGraphicFramePr>
        <p:xfrm>
          <a:off x="457200" y="1600200"/>
          <a:ext cx="82296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5045"/>
                <a:gridCol w="1784555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Student</a:t>
                      </a:r>
                      <a:r>
                        <a:rPr lang="en-US" altLang="zh-CN" sz="2400" baseline="0" dirty="0" smtClean="0"/>
                        <a:t>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who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provide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us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data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in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1,175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40.5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in</a:t>
                      </a:r>
                      <a:r>
                        <a:rPr lang="zh-CN" altLang="en-US" sz="2400" baseline="0" dirty="0" smtClean="0"/>
                        <a:t> </a:t>
                      </a:r>
                      <a:r>
                        <a:rPr lang="en-US" altLang="zh-CN" sz="2400" baseline="0" dirty="0" smtClean="0"/>
                        <a:t>total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494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Average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count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per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student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17.0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words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(size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vocabulary)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426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Number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of</a:t>
                      </a:r>
                      <a:r>
                        <a:rPr lang="zh-CN" altLang="en-US" sz="2400" dirty="0" smtClean="0"/>
                        <a:t> </a:t>
                      </a:r>
                      <a:r>
                        <a:rPr lang="en-US" altLang="zh-CN" sz="2400" dirty="0" smtClean="0"/>
                        <a:t>non-stop-words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298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96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Special Cases of </a:t>
            </a:r>
            <a:r>
              <a:rPr lang="en-US" altLang="en-US" dirty="0" err="1"/>
              <a:t>Minkowski</a:t>
            </a:r>
            <a:r>
              <a:rPr lang="en-US" altLang="en-US" dirty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= 1: (L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Manhattan (or city block)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E.g., the Hamming distance: the number of bits that are different between two binary vectors</a:t>
            </a:r>
            <a:endParaRPr lang="zh-CN" altLang="en-US" sz="2400" dirty="0">
              <a:latin typeface="Corbel" charset="0"/>
              <a:ea typeface="Corbel" charset="0"/>
              <a:cs typeface="Corbel" charset="0"/>
            </a:endParaRPr>
          </a:p>
          <a:p>
            <a:pPr lvl="1"/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= 2:  (L</a:t>
            </a:r>
            <a:r>
              <a:rPr lang="en-US" altLang="en-US" sz="2800" baseline="-25000" dirty="0" smtClean="0"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Euclidean distance</a:t>
            </a:r>
            <a:endParaRPr lang="zh-CN" altLang="en-US" sz="2800" dirty="0" smtClean="0">
              <a:solidFill>
                <a:srgbClr val="FF0000"/>
              </a:solidFill>
              <a:latin typeface="Corbel" charset="0"/>
              <a:ea typeface="Corbel" charset="0"/>
              <a:cs typeface="Corbel" charset="0"/>
            </a:endParaRPr>
          </a:p>
          <a:p>
            <a:pPr marL="0" indent="0">
              <a:buNone/>
            </a:pPr>
            <a:endParaRPr lang="en-US" altLang="en-US" sz="2800" i="1" dirty="0" smtClean="0">
              <a:latin typeface="Corbel" charset="0"/>
              <a:ea typeface="Corbel" charset="0"/>
              <a:cs typeface="Corbel" charset="0"/>
            </a:endParaRPr>
          </a:p>
          <a:p>
            <a:r>
              <a:rPr lang="en-US" altLang="en-US" sz="2800" i="1" dirty="0" smtClean="0">
                <a:latin typeface="Corbel" charset="0"/>
                <a:ea typeface="Corbel" charset="0"/>
                <a:cs typeface="Corbel" charset="0"/>
              </a:rPr>
              <a:t>p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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: (</a:t>
            </a:r>
            <a:r>
              <a:rPr lang="en-US" altLang="en-US" sz="2800" dirty="0" err="1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800" baseline="-30000" dirty="0" err="1" smtClean="0">
                <a:latin typeface="Corbel" charset="0"/>
                <a:ea typeface="Corbel" charset="0"/>
                <a:cs typeface="Corbel" charset="0"/>
              </a:rPr>
              <a:t>max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norm, L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800" baseline="-30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800" dirty="0" smtClean="0">
                <a:latin typeface="Corbel" charset="0"/>
                <a:ea typeface="Corbel" charset="0"/>
                <a:cs typeface="Corbel" charset="0"/>
              </a:rPr>
              <a:t>norm) 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“</a:t>
            </a:r>
            <a:r>
              <a:rPr lang="en-US" altLang="en-US" sz="2800" dirty="0" err="1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supremum</a:t>
            </a:r>
            <a:r>
              <a:rPr lang="en-US" altLang="en-US" sz="2800" dirty="0" smtClean="0">
                <a:solidFill>
                  <a:srgbClr val="FF0000"/>
                </a:solidFill>
                <a:latin typeface="Corbel" charset="0"/>
                <a:ea typeface="Corbel" charset="0"/>
                <a:cs typeface="Corbel" charset="0"/>
              </a:rPr>
              <a:t>” distance</a:t>
            </a:r>
          </a:p>
          <a:p>
            <a:pPr lvl="1"/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The maximum difference between any component (attribute) of the vectors</a:t>
            </a:r>
          </a:p>
          <a:p>
            <a:pPr lvl="1"/>
            <a:endParaRPr lang="en-US" altLang="en-US" sz="1800" dirty="0" smtClean="0">
              <a:latin typeface="Corbel" charset="0"/>
              <a:ea typeface="Corbel" charset="0"/>
              <a:cs typeface="Corbel" charset="0"/>
            </a:endParaRPr>
          </a:p>
          <a:p>
            <a:endParaRPr lang="en-US" sz="2800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666999"/>
              </p:ext>
            </p:extLst>
          </p:nvPr>
        </p:nvGraphicFramePr>
        <p:xfrm>
          <a:off x="2129183" y="2895640"/>
          <a:ext cx="4885633" cy="423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8" name="Equation" r:id="rId3" imgW="2781000" imgH="241200" progId="Equation.DSMT4">
                  <p:embed/>
                </p:oleObj>
              </mc:Choice>
              <mc:Fallback>
                <p:oleObj name="Equation" r:id="rId3" imgW="27810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29183" y="2895640"/>
                        <a:ext cx="4885633" cy="4231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832733"/>
              </p:ext>
            </p:extLst>
          </p:nvPr>
        </p:nvGraphicFramePr>
        <p:xfrm>
          <a:off x="1616964" y="3863181"/>
          <a:ext cx="6215780" cy="5384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9" name="Equation" r:id="rId5" imgW="3124080" imgH="304560" progId="Equation.DSMT4">
                  <p:embed/>
                </p:oleObj>
              </mc:Choice>
              <mc:Fallback>
                <p:oleObj name="Equation" r:id="rId5" imgW="312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16964" y="3863181"/>
                        <a:ext cx="6215780" cy="5384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873761"/>
              </p:ext>
            </p:extLst>
          </p:nvPr>
        </p:nvGraphicFramePr>
        <p:xfrm>
          <a:off x="825910" y="5677522"/>
          <a:ext cx="7182464" cy="6788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0" name="Equation" r:id="rId7" imgW="4406760" imgH="380880" progId="Equation.DSMT4">
                  <p:embed/>
                </p:oleObj>
              </mc:Choice>
              <mc:Fallback>
                <p:oleObj name="Equation" r:id="rId7" imgW="4406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910" y="5677522"/>
                        <a:ext cx="7182464" cy="6788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3543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Example: </a:t>
            </a:r>
            <a:r>
              <a:rPr lang="en-US" altLang="en-US" dirty="0" err="1"/>
              <a:t>Minkowski</a:t>
            </a:r>
            <a:r>
              <a:rPr lang="en-US" altLang="en-US" dirty="0"/>
              <a:t> Distance at Special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57762" y="6492875"/>
            <a:ext cx="2133600" cy="365125"/>
          </a:xfrm>
        </p:spPr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08331"/>
              </p:ext>
            </p:extLst>
          </p:nvPr>
        </p:nvGraphicFramePr>
        <p:xfrm>
          <a:off x="453235" y="1789115"/>
          <a:ext cx="2798473" cy="12882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7" name="Worksheet" r:id="rId3" imgW="1838249" imgH="819302" progId="Excel.Sheet.8">
                  <p:embed/>
                </p:oleObj>
              </mc:Choice>
              <mc:Fallback>
                <p:oleObj name="Worksheet" r:id="rId3" imgW="18382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1789115"/>
                        <a:ext cx="2798473" cy="128825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33187"/>
              </p:ext>
            </p:extLst>
          </p:nvPr>
        </p:nvGraphicFramePr>
        <p:xfrm>
          <a:off x="3738562" y="1975002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8" name="Worksheet" r:id="rId5" imgW="3057449" imgH="819302" progId="Excel.Sheet.8">
                  <p:embed/>
                </p:oleObj>
              </mc:Choice>
              <mc:Fallback>
                <p:oleObj name="Worksheet" r:id="rId5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1975002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810733"/>
              </p:ext>
            </p:extLst>
          </p:nvPr>
        </p:nvGraphicFramePr>
        <p:xfrm>
          <a:off x="3738562" y="3684710"/>
          <a:ext cx="4948238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9" name="Worksheet" r:id="rId7" imgW="3057449" imgH="819302" progId="Excel.Sheet.8">
                  <p:embed/>
                </p:oleObj>
              </mc:Choice>
              <mc:Fallback>
                <p:oleObj name="Worksheet" r:id="rId7" imgW="3057449" imgH="819302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3684710"/>
                        <a:ext cx="4948238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571796"/>
              </p:ext>
            </p:extLst>
          </p:nvPr>
        </p:nvGraphicFramePr>
        <p:xfrm>
          <a:off x="3738562" y="5391151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0" name="Worksheet" r:id="rId9" imgW="3057449" imgH="838200" progId="Excel.Sheet.8">
                  <p:embed/>
                </p:oleObj>
              </mc:Choice>
              <mc:Fallback>
                <p:oleObj name="Worksheet" r:id="rId9" imgW="3057449" imgH="8382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562" y="5391151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3636169" y="1606731"/>
            <a:ext cx="257651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Manhattan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1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3690113" y="3314378"/>
            <a:ext cx="16401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Euclidean (L</a:t>
            </a:r>
            <a:r>
              <a:rPr lang="en-US" altLang="en-US" sz="2000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)</a:t>
            </a: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3690113" y="5009735"/>
            <a:ext cx="188064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Supremum </a:t>
            </a:r>
            <a:r>
              <a:rPr lang="en-US" altLang="en-US" sz="2000" dirty="0" smtClean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(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L</a:t>
            </a:r>
            <a:r>
              <a:rPr lang="en-US" altLang="en-US" sz="2000" baseline="-30000" dirty="0" smtClean="0">
                <a:latin typeface="Corbel" charset="0"/>
                <a:ea typeface="Corbel" charset="0"/>
                <a:cs typeface="Corbel" charset="0"/>
                <a:sym typeface="Symbol" panose="05050102010706020507" pitchFamily="18" charset="2"/>
              </a:rPr>
              <a:t></a:t>
            </a:r>
            <a:r>
              <a:rPr lang="en-US" altLang="en-US" sz="2000" dirty="0" smtClean="0">
                <a:latin typeface="Corbel" charset="0"/>
                <a:ea typeface="Corbel" charset="0"/>
                <a:cs typeface="Corbel" charset="0"/>
              </a:rPr>
              <a:t>) </a:t>
            </a:r>
            <a:endParaRPr lang="en-US" altLang="en-US" sz="20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2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315072"/>
              </p:ext>
            </p:extLst>
          </p:nvPr>
        </p:nvGraphicFramePr>
        <p:xfrm>
          <a:off x="453235" y="3463598"/>
          <a:ext cx="2885695" cy="2647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1" name="SmartDraw" r:id="rId11" imgW="4379976" imgH="5551932" progId="SmartDraw.2">
                  <p:embed/>
                </p:oleObj>
              </mc:Choice>
              <mc:Fallback>
                <p:oleObj name="SmartDraw" r:id="rId11" imgW="4379976" imgH="5551932" progId="SmartDraw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35" y="3463598"/>
                        <a:ext cx="2885695" cy="26473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502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600" dirty="0"/>
              <a:t>Proximity Measure for Binary Attributes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altLang="en-US" sz="2400" dirty="0" smtClean="0"/>
              <a:t>A contingency table for binary data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smtClean="0">
                <a:solidFill>
                  <a:srgbClr val="FF0000"/>
                </a:solidFill>
              </a:rPr>
              <a:t>Distance</a:t>
            </a:r>
            <a:r>
              <a:rPr lang="en-US" altLang="en-US" sz="2400" dirty="0" smtClean="0"/>
              <a:t> measure for asymmetric binary variables:</a:t>
            </a:r>
            <a:endParaRPr lang="zh-CN" altLang="en-US" sz="2400" dirty="0" smtClean="0"/>
          </a:p>
          <a:p>
            <a:endParaRPr lang="en-US" altLang="en-US" sz="2400" dirty="0" smtClean="0"/>
          </a:p>
          <a:p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(</a:t>
            </a:r>
            <a:r>
              <a:rPr lang="en-US" altLang="en-US" sz="2400" dirty="0" smtClean="0">
                <a:solidFill>
                  <a:srgbClr val="FF0000"/>
                </a:solidFill>
              </a:rPr>
              <a:t>similarity</a:t>
            </a:r>
            <a:r>
              <a:rPr lang="en-US" altLang="en-US" sz="2400" dirty="0" smtClean="0"/>
              <a:t> measure for asymmetric binary variables): </a:t>
            </a:r>
            <a:endParaRPr lang="zh-CN" altLang="en-US" sz="2400" dirty="0" smtClean="0"/>
          </a:p>
          <a:p>
            <a:r>
              <a:rPr lang="en-US" altLang="en-US" sz="2400" dirty="0" smtClean="0"/>
              <a:t>Note: </a:t>
            </a:r>
            <a:r>
              <a:rPr lang="en-US" altLang="en-US" sz="2400" dirty="0" err="1" smtClean="0"/>
              <a:t>Jaccard</a:t>
            </a:r>
            <a:r>
              <a:rPr lang="en-US" altLang="en-US" sz="2400" dirty="0" smtClean="0"/>
              <a:t> coefficient is the same as “coherence”: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8" name="Picture 36" descr="eqcontingency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1969532"/>
            <a:ext cx="3101517" cy="969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37"/>
          <p:cNvSpPr txBox="1">
            <a:spLocks noChangeArrowheads="1"/>
          </p:cNvSpPr>
          <p:nvPr/>
        </p:nvSpPr>
        <p:spPr bwMode="auto">
          <a:xfrm>
            <a:off x="4660030" y="2269478"/>
            <a:ext cx="9252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 err="1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i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auto">
          <a:xfrm>
            <a:off x="7136041" y="1600200"/>
            <a:ext cx="9268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Object </a:t>
            </a:r>
            <a:r>
              <a:rPr lang="en-US" altLang="en-US" sz="1800" i="1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rPr>
              <a:t>j</a:t>
            </a:r>
            <a:endParaRPr lang="en-US" altLang="en-US" sz="1800" dirty="0">
              <a:solidFill>
                <a:srgbClr val="00000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pic>
        <p:nvPicPr>
          <p:cNvPr id="11" name="Picture 30" descr="eqbinarysy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958" y="3301804"/>
            <a:ext cx="2397842" cy="52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1" descr="eqbinaryasy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4187715"/>
            <a:ext cx="1956620" cy="455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8" descr="eqjaccar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283" y="5082469"/>
            <a:ext cx="2924537" cy="45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5" descr="eqcoher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5123" y="5961506"/>
            <a:ext cx="6897776" cy="607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7388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mtClean="0"/>
              <a:t>Proximity Measure for Categorical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Categorical data, also called nominal attributes</a:t>
            </a:r>
          </a:p>
          <a:p>
            <a:pPr lvl="1"/>
            <a:r>
              <a:rPr lang="en-US" altLang="en-US" sz="2000" dirty="0" smtClean="0"/>
              <a:t> Example:  Color (red, yellow, blue, green), profession, etc.  </a:t>
            </a:r>
          </a:p>
          <a:p>
            <a:r>
              <a:rPr lang="en-US" altLang="en-US" sz="2400" dirty="0" smtClean="0"/>
              <a:t>Method 1: Simple matching</a:t>
            </a:r>
          </a:p>
          <a:p>
            <a:pPr lvl="1"/>
            <a:r>
              <a:rPr lang="en-US" altLang="en-US" sz="2000" dirty="0" smtClean="0"/>
              <a:t>m: # of matches, p: total # of variables</a:t>
            </a:r>
          </a:p>
          <a:p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Method 2: Use a large number of binary attributes</a:t>
            </a:r>
          </a:p>
          <a:p>
            <a:pPr lvl="1"/>
            <a:r>
              <a:rPr lang="en-US" altLang="en-US" sz="2000" dirty="0" smtClean="0"/>
              <a:t>Creating a new binary attribute for each of the M nominal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805878"/>
              </p:ext>
            </p:extLst>
          </p:nvPr>
        </p:nvGraphicFramePr>
        <p:xfrm>
          <a:off x="3544912" y="3304954"/>
          <a:ext cx="20541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Equation" r:id="rId3" imgW="1384300" imgH="469900" progId="Equation.3">
                  <p:embed/>
                </p:oleObj>
              </mc:Choice>
              <mc:Fallback>
                <p:oleObj name="Equation" r:id="rId3" imgW="1384300" imgH="4699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912" y="3304954"/>
                        <a:ext cx="20541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57369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Ordinal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400" dirty="0" smtClean="0"/>
              <a:t>An ordinal variable can be discrete or continuous</a:t>
            </a:r>
          </a:p>
          <a:p>
            <a:r>
              <a:rPr lang="en-US" altLang="en-US" sz="2400" dirty="0" smtClean="0"/>
              <a:t>Order is important, e.g., rank (e.g., freshman, sophomore, junior, senior)</a:t>
            </a:r>
          </a:p>
          <a:p>
            <a:r>
              <a:rPr lang="en-US" altLang="en-US" sz="2400" dirty="0" smtClean="0"/>
              <a:t>Can be treated like interval-scaled </a:t>
            </a:r>
          </a:p>
          <a:p>
            <a:pPr lvl="1"/>
            <a:r>
              <a:rPr lang="en-US" altLang="en-US" sz="2400" dirty="0" smtClean="0"/>
              <a:t>Replace an ordinal variable value by its rank:</a:t>
            </a:r>
          </a:p>
          <a:p>
            <a:pPr lvl="1"/>
            <a:r>
              <a:rPr lang="en-US" altLang="en-US" sz="2400" dirty="0" smtClean="0"/>
              <a:t>Map the range of each variable onto [0, 1] by replacing </a:t>
            </a:r>
            <a:r>
              <a:rPr lang="en-US" altLang="en-US" sz="2400" dirty="0" err="1" smtClean="0"/>
              <a:t>i-th</a:t>
            </a:r>
            <a:r>
              <a:rPr lang="en-US" altLang="en-US" sz="2400" dirty="0" smtClean="0"/>
              <a:t> object in the f-</a:t>
            </a:r>
            <a:r>
              <a:rPr lang="en-US" altLang="en-US" sz="2400" dirty="0" err="1" smtClean="0"/>
              <a:t>th</a:t>
            </a:r>
            <a:r>
              <a:rPr lang="en-US" altLang="en-US" sz="2400" dirty="0" smtClean="0"/>
              <a:t> variable by </a:t>
            </a:r>
          </a:p>
          <a:p>
            <a:pPr lvl="2"/>
            <a:r>
              <a:rPr lang="en-US" altLang="en-US" sz="2000" dirty="0" smtClean="0"/>
              <a:t>Example:  freshman: 0; sophomore: 1/3; junior: 2/3; senior 1</a:t>
            </a:r>
          </a:p>
          <a:p>
            <a:pPr lvl="3"/>
            <a:r>
              <a:rPr lang="en-US" altLang="en-US" sz="1800" dirty="0" smtClean="0"/>
              <a:t>Then distance:  d(freshman, senior) = 1, d(junior, senior) = 1/3</a:t>
            </a:r>
          </a:p>
          <a:p>
            <a:pPr lvl="1"/>
            <a:r>
              <a:rPr lang="en-US" altLang="en-US" sz="2400" dirty="0" smtClean="0"/>
              <a:t>Compute the dissimilarity using methods for interval-scaled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49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Attributes of Mixed Type</a:t>
            </a:r>
            <a:r>
              <a:rPr lang="en-US" altLang="zh-CN" dirty="0" smtClean="0"/>
              <a:t>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A dataset may contain all attribute types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Nominal, symmetric binary, asymmetric binary, numeric, and ordinal</a:t>
            </a:r>
          </a:p>
          <a:p>
            <a:pPr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One may use a weighted formula to combine their effects:</a:t>
            </a:r>
          </a:p>
          <a:p>
            <a:pPr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marL="200020" lvl="1" indent="0">
              <a:spcAft>
                <a:spcPts val="600"/>
              </a:spcAft>
              <a:buNone/>
            </a:pPr>
            <a:endParaRPr lang="en-US" altLang="en-US" sz="2400" i="1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endParaRPr lang="en-US" altLang="en-US" sz="2400" dirty="0" smtClean="0">
              <a:latin typeface="Corbel" charset="0"/>
              <a:ea typeface="Corbel" charset="0"/>
              <a:cs typeface="Corbel" charset="0"/>
            </a:endParaRP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numeric: Use the normalized distance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binary or nominal:  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0  if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=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x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jf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; or </a:t>
            </a:r>
            <a:r>
              <a:rPr lang="en-US" altLang="en-US" sz="2400" dirty="0" err="1" smtClean="0">
                <a:latin typeface="Corbel" charset="0"/>
                <a:ea typeface="Corbel" charset="0"/>
                <a:cs typeface="Corbel" charset="0"/>
              </a:rPr>
              <a:t>d</a:t>
            </a:r>
            <a:r>
              <a:rPr lang="en-US" altLang="en-US" sz="2400" baseline="-25000" dirty="0" err="1" smtClean="0">
                <a:latin typeface="Corbel" charset="0"/>
                <a:ea typeface="Corbel" charset="0"/>
                <a:cs typeface="Corbel" charset="0"/>
              </a:rPr>
              <a:t>ij</a:t>
            </a:r>
            <a:r>
              <a:rPr lang="en-US" altLang="en-US" sz="2400" baseline="30000" dirty="0" smtClean="0">
                <a:latin typeface="Corbel" charset="0"/>
                <a:ea typeface="Corbel" charset="0"/>
                <a:cs typeface="Corbel" charset="0"/>
              </a:rPr>
              <a:t>(f)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= 1 otherwise</a:t>
            </a:r>
          </a:p>
          <a:p>
            <a:pPr lvl="1">
              <a:spcAft>
                <a:spcPts val="600"/>
              </a:spcAft>
            </a:pP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sz="2400" i="1" dirty="0" smtClean="0">
                <a:latin typeface="Corbel" charset="0"/>
                <a:ea typeface="Corbel" charset="0"/>
                <a:cs typeface="Corbel" charset="0"/>
              </a:rPr>
              <a:t> f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  is ordinal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Compute ranks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baseline="-25000" dirty="0" smtClean="0"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(where                       )</a:t>
            </a:r>
          </a:p>
          <a:p>
            <a:pPr lvl="2">
              <a:spcAft>
                <a:spcPts val="600"/>
              </a:spcAft>
            </a:pP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Treat </a:t>
            </a:r>
            <a:r>
              <a:rPr lang="en-US" altLang="en-US" dirty="0" err="1" smtClean="0">
                <a:latin typeface="Corbel" charset="0"/>
                <a:ea typeface="Corbel" charset="0"/>
                <a:cs typeface="Corbel" charset="0"/>
              </a:rPr>
              <a:t>z</a:t>
            </a:r>
            <a:r>
              <a:rPr lang="en-US" altLang="en-US" baseline="-25000" dirty="0" err="1" smtClean="0">
                <a:latin typeface="Corbel" charset="0"/>
                <a:ea typeface="Corbel" charset="0"/>
                <a:cs typeface="Corbel" charset="0"/>
              </a:rPr>
              <a:t>if</a:t>
            </a:r>
            <a:r>
              <a:rPr lang="en-US" altLang="en-US" dirty="0" smtClean="0">
                <a:latin typeface="Corbel" charset="0"/>
                <a:ea typeface="Corbel" charset="0"/>
                <a:cs typeface="Corbel" charset="0"/>
              </a:rPr>
              <a:t> as interval-scaled</a:t>
            </a:r>
          </a:p>
          <a:p>
            <a:endParaRPr lang="en-US" dirty="0"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63735"/>
              </p:ext>
            </p:extLst>
          </p:nvPr>
        </p:nvGraphicFramePr>
        <p:xfrm>
          <a:off x="6261654" y="2692728"/>
          <a:ext cx="2026939" cy="14168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Equation" r:id="rId3" imgW="1269720" imgH="888840" progId="Equation.DSMT4">
                  <p:embed/>
                </p:oleObj>
              </mc:Choice>
              <mc:Fallback>
                <p:oleObj name="Equation" r:id="rId3" imgW="1269720" imgH="888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61654" y="2692728"/>
                        <a:ext cx="2026939" cy="14168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94927"/>
              </p:ext>
            </p:extLst>
          </p:nvPr>
        </p:nvGraphicFramePr>
        <p:xfrm>
          <a:off x="4441264" y="4866967"/>
          <a:ext cx="1106097" cy="65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6" name="Equation" r:id="rId5" imgW="787320" imgH="469800" progId="Equation.DSMT4">
                  <p:embed/>
                </p:oleObj>
              </mc:Choice>
              <mc:Fallback>
                <p:oleObj name="Equation" r:id="rId5" imgW="7873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41264" y="4866967"/>
                        <a:ext cx="1106097" cy="658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8864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Cosine Similarity of Two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sz="2400" dirty="0"/>
              <a:t>A </a:t>
            </a:r>
            <a:r>
              <a:rPr lang="en-US" altLang="en-US" sz="2400" b="1" dirty="0"/>
              <a:t>document</a:t>
            </a:r>
            <a:r>
              <a:rPr lang="en-US" altLang="en-US" sz="2400" dirty="0"/>
              <a:t> can be represented by a bag of terms or a long vector, with each attribute recording the </a:t>
            </a:r>
            <a:r>
              <a:rPr lang="en-US" altLang="en-US" sz="2400" i="1" dirty="0"/>
              <a:t>frequency</a:t>
            </a:r>
            <a:r>
              <a:rPr lang="en-US" altLang="en-US" sz="2400" dirty="0"/>
              <a:t> of a particular term (such as word, keyword, or phrase) in the document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pPr marL="0" indent="0">
              <a:buNone/>
            </a:pPr>
            <a:endParaRPr lang="en-US" altLang="en-US" sz="2400" dirty="0"/>
          </a:p>
          <a:p>
            <a:r>
              <a:rPr lang="en-US" altLang="en-US" sz="2400" dirty="0"/>
              <a:t>Other vector objects: Gene features in micro-arrays </a:t>
            </a:r>
          </a:p>
          <a:p>
            <a:r>
              <a:rPr lang="en-US" altLang="en-US" sz="2400" dirty="0"/>
              <a:t>Applications: Information retrieval, biologic taxonomy, gene feature mapping, etc.</a:t>
            </a:r>
          </a:p>
          <a:p>
            <a:r>
              <a:rPr lang="en-US" altLang="en-US" sz="2400" dirty="0"/>
              <a:t>Cosine measure: </a:t>
            </a:r>
            <a:r>
              <a:rPr lang="en-US" altLang="en-US" sz="2400" dirty="0">
                <a:cs typeface="Times New Roman" panose="02020603050405020304" pitchFamily="18" charset="0"/>
              </a:rPr>
              <a:t>If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cs typeface="Times New Roman" panose="02020603050405020304" pitchFamily="18" charset="0"/>
              </a:rPr>
              <a:t> and </a:t>
            </a:r>
            <a:r>
              <a:rPr lang="en-US" altLang="en-US" sz="2400" i="1" dirty="0">
                <a:cs typeface="Times New Roman" panose="02020603050405020304" pitchFamily="18" charset="0"/>
              </a:rPr>
              <a:t>d</a:t>
            </a:r>
            <a:r>
              <a:rPr lang="en-US" altLang="en-US" sz="2400" i="1" baseline="-30000" dirty="0">
                <a:cs typeface="Times New Roman" panose="02020603050405020304" pitchFamily="18" charset="0"/>
              </a:rPr>
              <a:t>2</a:t>
            </a:r>
            <a:r>
              <a:rPr lang="en-US" altLang="en-US" sz="2400" dirty="0">
                <a:cs typeface="Times New Roman" panose="02020603050405020304" pitchFamily="18" charset="0"/>
              </a:rPr>
              <a:t> are two vectors (e.g., term-frequency vectors), then</a:t>
            </a:r>
          </a:p>
          <a:p>
            <a:pPr algn="just">
              <a:buNone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lvl="2" algn="just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where </a:t>
            </a:r>
            <a:r>
              <a:rPr lang="en-US" altLang="en-US" dirty="0">
                <a:cs typeface="Times New Roman" panose="02020603050405020304" pitchFamily="18" charset="0"/>
                <a:sym typeface="Symbol" panose="05050102010706020507" pitchFamily="18" charset="2"/>
              </a:rPr>
              <a:t></a:t>
            </a:r>
            <a:r>
              <a:rPr lang="en-US" altLang="en-US" dirty="0">
                <a:cs typeface="Times New Roman" panose="02020603050405020304" pitchFamily="18" charset="0"/>
              </a:rPr>
              <a:t> indicates vector dot product, ||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  <a:r>
              <a:rPr lang="en-US" altLang="en-US" dirty="0">
                <a:cs typeface="Times New Roman" panose="02020603050405020304" pitchFamily="18" charset="0"/>
              </a:rPr>
              <a:t>||: the length of vector </a:t>
            </a:r>
            <a:r>
              <a:rPr lang="en-US" altLang="en-US" i="1" dirty="0">
                <a:cs typeface="Times New Roman" panose="02020603050405020304" pitchFamily="18" charset="0"/>
              </a:rPr>
              <a:t>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eqt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55" y="2551471"/>
            <a:ext cx="5408292" cy="95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476911"/>
              </p:ext>
            </p:extLst>
          </p:nvPr>
        </p:nvGraphicFramePr>
        <p:xfrm>
          <a:off x="3215897" y="4866968"/>
          <a:ext cx="2708109" cy="73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Equation" r:id="rId4" imgW="1600200" imgH="431640" progId="Equation.DSMT4">
                  <p:embed/>
                </p:oleObj>
              </mc:Choice>
              <mc:Fallback>
                <p:oleObj name="Equation" r:id="rId4" imgW="16002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5897" y="4866968"/>
                        <a:ext cx="2708109" cy="7324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6745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solidFill>
                  <a:srgbClr val="170981"/>
                </a:solidFill>
              </a:rPr>
              <a:t> </a:t>
            </a:r>
            <a:r>
              <a:rPr lang="en-US" smtClean="0"/>
              <a:t>KL Divergence: Comparing Two Probability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The </a:t>
            </a:r>
            <a:r>
              <a:rPr lang="en-US" sz="2000" i="1" dirty="0" err="1" smtClean="0"/>
              <a:t>Kullback-Leibler</a:t>
            </a:r>
            <a:r>
              <a:rPr lang="en-US" sz="2000" i="1" dirty="0" smtClean="0"/>
              <a:t> (KL) divergence: </a:t>
            </a:r>
            <a:r>
              <a:rPr lang="en-US" sz="2000" dirty="0" smtClean="0"/>
              <a:t> Measure the difference between two probability distributions over the same variable </a:t>
            </a:r>
            <a:r>
              <a:rPr lang="en-US" sz="2000" i="1" dirty="0" smtClean="0"/>
              <a:t>x</a:t>
            </a:r>
            <a:endParaRPr lang="en-US" sz="2000" dirty="0" smtClean="0"/>
          </a:p>
          <a:p>
            <a:pPr lvl="1" indent="-342900">
              <a:spcBef>
                <a:spcPts val="200"/>
              </a:spcBef>
              <a:defRPr/>
            </a:pPr>
            <a:r>
              <a:rPr lang="en-US" sz="2000" dirty="0" smtClean="0"/>
              <a:t>From information theory, closely related to </a:t>
            </a:r>
            <a:r>
              <a:rPr lang="en-US" sz="2000" i="1" dirty="0" smtClean="0"/>
              <a:t>relative entropy</a:t>
            </a:r>
            <a:r>
              <a:rPr lang="en-US" sz="2000" dirty="0" smtClean="0"/>
              <a:t>, </a:t>
            </a:r>
            <a:r>
              <a:rPr lang="en-US" sz="2000" i="1" dirty="0" smtClean="0"/>
              <a:t>information divergence</a:t>
            </a:r>
            <a:r>
              <a:rPr lang="en-US" sz="2000" dirty="0" smtClean="0"/>
              <a:t>, and </a:t>
            </a:r>
            <a:r>
              <a:rPr lang="en-US" sz="2000" i="1" dirty="0" smtClean="0"/>
              <a:t>information for discrimination</a:t>
            </a:r>
          </a:p>
          <a:p>
            <a:pPr>
              <a:spcBef>
                <a:spcPts val="200"/>
              </a:spcBef>
              <a:defRPr/>
            </a:pPr>
            <a:r>
              <a:rPr lang="en-US" sz="2000" i="1" dirty="0" smtClean="0"/>
              <a:t>D</a:t>
            </a:r>
            <a:r>
              <a:rPr lang="en-US" sz="2000" i="1" baseline="-25000" dirty="0" smtClean="0"/>
              <a:t>KL</a:t>
            </a:r>
            <a:r>
              <a:rPr lang="en-US" sz="2000" dirty="0" smtClean="0"/>
              <a:t>(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  <a:r>
              <a:rPr lang="en-US" sz="2000" i="1" dirty="0" smtClean="0"/>
              <a:t> </a:t>
            </a:r>
            <a:r>
              <a:rPr lang="en-US" sz="2000" dirty="0" smtClean="0"/>
              <a:t>||</a:t>
            </a:r>
            <a:r>
              <a:rPr lang="en-US" sz="2000" i="1" dirty="0" smtClean="0"/>
              <a:t> 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)):  divergence of </a:t>
            </a:r>
            <a:r>
              <a:rPr lang="en-US" sz="2000" i="1" dirty="0" smtClean="0"/>
              <a:t>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 from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), measuring the information lost when </a:t>
            </a:r>
            <a:r>
              <a:rPr lang="en-US" sz="2000" i="1" dirty="0" smtClean="0"/>
              <a:t>q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 is used to approximate </a:t>
            </a:r>
            <a:r>
              <a:rPr lang="en-US" sz="2000" i="1" dirty="0" smtClean="0"/>
              <a:t>p</a:t>
            </a:r>
            <a:r>
              <a:rPr lang="en-US" sz="2000" dirty="0" smtClean="0"/>
              <a:t>(</a:t>
            </a:r>
            <a:r>
              <a:rPr lang="en-US" sz="2000" i="1" dirty="0" smtClean="0"/>
              <a:t>x</a:t>
            </a:r>
            <a:r>
              <a:rPr lang="en-US" sz="2000" dirty="0" smtClean="0"/>
              <a:t>)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57</a:t>
            </a:fld>
            <a:endParaRPr lang="en-US"/>
          </a:p>
        </p:txBody>
      </p:sp>
      <p:pic>
        <p:nvPicPr>
          <p:cNvPr id="8" name="Picture 4" descr="Image result for K-L diverg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10817"/>
            <a:ext cx="4415555" cy="321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4304570"/>
            <a:ext cx="3962397" cy="70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9" y="5603144"/>
            <a:ext cx="3962400" cy="574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589741" y="5197665"/>
            <a:ext cx="1789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 smtClean="0"/>
              <a:t>Continuous form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589741" y="391960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200"/>
              </a:spcBef>
              <a:defRPr/>
            </a:pPr>
            <a:r>
              <a:rPr lang="en-US"/>
              <a:t>Discrete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8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en-US" dirty="0" smtClean="0"/>
              <a:t>Data attribute types: nominal, binary, ordinal, interval-scaled, ratio-scaled</a:t>
            </a:r>
          </a:p>
          <a:p>
            <a:r>
              <a:rPr lang="en-US" altLang="en-US" dirty="0" smtClean="0"/>
              <a:t>Many types of data sets, e.g., numerical, text, graph, Web, image.</a:t>
            </a:r>
          </a:p>
          <a:p>
            <a:r>
              <a:rPr lang="en-US" altLang="en-US" dirty="0" smtClean="0"/>
              <a:t>Gain insight into the data by:</a:t>
            </a:r>
          </a:p>
          <a:p>
            <a:pPr lvl="1"/>
            <a:r>
              <a:rPr lang="en-US" altLang="en-US" dirty="0" smtClean="0"/>
              <a:t>Basic statistical data description: central tendency, dispersion,  graphical displays</a:t>
            </a:r>
          </a:p>
          <a:p>
            <a:pPr lvl="1"/>
            <a:r>
              <a:rPr lang="en-US" altLang="en-US" dirty="0" smtClean="0"/>
              <a:t>Data visualization: map data onto graphical primitives</a:t>
            </a:r>
          </a:p>
          <a:p>
            <a:pPr lvl="1"/>
            <a:r>
              <a:rPr lang="en-US" altLang="en-US" dirty="0" smtClean="0"/>
              <a:t>Measure data similarity</a:t>
            </a:r>
          </a:p>
          <a:p>
            <a:r>
              <a:rPr lang="en-US" altLang="en-US" dirty="0" smtClean="0"/>
              <a:t>Above steps are the beginning of data preprocessing </a:t>
            </a:r>
          </a:p>
          <a:p>
            <a:r>
              <a:rPr lang="en-US" altLang="en-US" dirty="0" smtClean="0"/>
              <a:t>Many methods have been developed but still an active area of research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61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spcBef>
                <a:spcPts val="400"/>
              </a:spcBef>
            </a:pPr>
            <a:r>
              <a:rPr lang="en-US" altLang="en-US" dirty="0"/>
              <a:t>W. Cleveland, Visualizing Data, Hobart Press, 1993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chemeClr val="hlink"/>
                </a:solidFill>
              </a:rPr>
              <a:t>T. </a:t>
            </a:r>
            <a:r>
              <a:rPr lang="en-US" altLang="en-US" dirty="0" err="1">
                <a:solidFill>
                  <a:schemeClr val="hlink"/>
                </a:solidFill>
              </a:rPr>
              <a:t>Dasu</a:t>
            </a:r>
            <a:r>
              <a:rPr lang="en-US" altLang="en-US" dirty="0">
                <a:solidFill>
                  <a:schemeClr val="hlink"/>
                </a:solidFill>
              </a:rPr>
              <a:t> and T. Johnson.  Exploratory Data Mining and Data Cleaning. John Wiley, 2003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U. Fayyad, G. Grinstein, and A. </a:t>
            </a:r>
            <a:r>
              <a:rPr lang="en-US" altLang="en-US" dirty="0" err="1"/>
              <a:t>Wierse</a:t>
            </a:r>
            <a:r>
              <a:rPr lang="en-US" altLang="en-US" dirty="0"/>
              <a:t>. Information Visualization in Data Mining and Knowledge Discovery, Morgan Kaufmann,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L. Kaufman and P. J. </a:t>
            </a:r>
            <a:r>
              <a:rPr lang="en-US" altLang="en-US" dirty="0" err="1">
                <a:solidFill>
                  <a:srgbClr val="FF0000"/>
                </a:solidFill>
              </a:rPr>
              <a:t>Rousseeuw</a:t>
            </a:r>
            <a:r>
              <a:rPr lang="en-US" altLang="en-US" dirty="0">
                <a:solidFill>
                  <a:srgbClr val="FF0000"/>
                </a:solidFill>
              </a:rPr>
              <a:t>. Finding Groups in Data: an Introduction to Cluster Analysis. John Wiley &amp; Sons, 1990</a:t>
            </a:r>
            <a:r>
              <a:rPr lang="en-US" altLang="en-US" dirty="0"/>
              <a:t>.</a:t>
            </a:r>
            <a:endParaRPr lang="en-US" altLang="en-US" dirty="0">
              <a:solidFill>
                <a:schemeClr val="hlink"/>
              </a:solidFill>
            </a:endParaRP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H. V. </a:t>
            </a:r>
            <a:r>
              <a:rPr lang="en-US" altLang="en-US" dirty="0" err="1"/>
              <a:t>Jagadish</a:t>
            </a:r>
            <a:r>
              <a:rPr lang="en-US" altLang="en-US" dirty="0"/>
              <a:t> et al., Special Issue on Data Reduction Techniques.  Bulletin of the Tech. Committee on Data Eng., 20(4), Dec. 1997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A. </a:t>
            </a:r>
            <a:r>
              <a:rPr lang="en-US" altLang="en-US" dirty="0" err="1"/>
              <a:t>Keim</a:t>
            </a:r>
            <a:r>
              <a:rPr lang="en-US" altLang="en-US" dirty="0"/>
              <a:t>. Information visualization and visual data mining, IEEE trans. on Visualization and Computer Graphics, 8(1), 2002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D. Pyle. Data Preparation for Data Mining. Morgan Kaufmann,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S.  </a:t>
            </a:r>
            <a:r>
              <a:rPr lang="en-US" altLang="en-US" dirty="0" err="1"/>
              <a:t>Santini</a:t>
            </a:r>
            <a:r>
              <a:rPr lang="en-US" altLang="en-US" dirty="0"/>
              <a:t> and R. Jain,” Similarity measures”, IEEE Trans. on Pattern Analysis and Machine Intelligence, 21(9), 1999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>
                <a:solidFill>
                  <a:srgbClr val="FF0000"/>
                </a:solidFill>
              </a:rPr>
              <a:t>E. R. </a:t>
            </a:r>
            <a:r>
              <a:rPr lang="en-US" altLang="en-US" dirty="0" err="1">
                <a:solidFill>
                  <a:srgbClr val="FF0000"/>
                </a:solidFill>
              </a:rPr>
              <a:t>Tufte</a:t>
            </a:r>
            <a:r>
              <a:rPr lang="en-US" altLang="en-US" dirty="0">
                <a:solidFill>
                  <a:srgbClr val="FF0000"/>
                </a:solidFill>
              </a:rPr>
              <a:t>. The Visual Display of Quantitative Information, 2</a:t>
            </a:r>
            <a:r>
              <a:rPr lang="en-US" altLang="en-US" baseline="30000" dirty="0">
                <a:solidFill>
                  <a:srgbClr val="FF0000"/>
                </a:solidFill>
              </a:rPr>
              <a:t>nd</a:t>
            </a:r>
            <a:r>
              <a:rPr lang="en-US" altLang="en-US" dirty="0">
                <a:solidFill>
                  <a:srgbClr val="FF0000"/>
                </a:solidFill>
              </a:rPr>
              <a:t> ed., Graphics Press, 2001</a:t>
            </a:r>
          </a:p>
          <a:p>
            <a:pPr marL="457200" indent="-457200">
              <a:spcBef>
                <a:spcPts val="400"/>
              </a:spcBef>
            </a:pPr>
            <a:r>
              <a:rPr lang="en-US" altLang="en-US" dirty="0"/>
              <a:t>C. Yu, et al., Visual data mining of multimedia data for social and behavioral studies, Information Visualization, 8(1), 2009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2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6757559"/>
              </p:ext>
            </p:extLst>
          </p:nvPr>
        </p:nvGraphicFramePr>
        <p:xfrm>
          <a:off x="884903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2350575"/>
              </p:ext>
            </p:extLst>
          </p:nvPr>
        </p:nvGraphicFramePr>
        <p:xfrm>
          <a:off x="5270090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1388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0918651"/>
              </p:ext>
            </p:extLst>
          </p:nvPr>
        </p:nvGraphicFramePr>
        <p:xfrm>
          <a:off x="884903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Count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major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3010817"/>
              </p:ext>
            </p:extLst>
          </p:nvPr>
        </p:nvGraphicFramePr>
        <p:xfrm>
          <a:off x="5270090" y="1600200"/>
          <a:ext cx="296442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2213"/>
                <a:gridCol w="148221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Word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#Students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major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engineering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class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science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learning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graduate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interested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students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204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(Patterns)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/>
              <a:t>Students’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ersonal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(activities)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like-minded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individuals</a:t>
            </a:r>
            <a:r>
              <a:rPr lang="zh-CN" altLang="en-US" sz="2400" dirty="0" smtClean="0"/>
              <a:t> * </a:t>
            </a:r>
            <a:r>
              <a:rPr lang="en-US" altLang="zh-CN" sz="2400" dirty="0" smtClean="0"/>
              <a:t>2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taken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grades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nationalities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handwriting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academic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  <a:endParaRPr lang="zh-CN" altLang="en-US" sz="2400" dirty="0" smtClean="0"/>
          </a:p>
          <a:p>
            <a:r>
              <a:rPr lang="en-US" altLang="zh-CN" sz="2400" dirty="0"/>
              <a:t>Classify</a:t>
            </a:r>
            <a:r>
              <a:rPr lang="zh-CN" altLang="en-US" sz="2400" dirty="0"/>
              <a:t> </a:t>
            </a:r>
            <a:r>
              <a:rPr lang="en-US" altLang="zh-CN" sz="2400" dirty="0"/>
              <a:t>students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background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backgrounds</a:t>
            </a:r>
            <a:endParaRPr lang="zh-CN" altLang="en-US" sz="2400" dirty="0" smtClean="0"/>
          </a:p>
          <a:p>
            <a:r>
              <a:rPr lang="mr-IN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0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Knowledge</a:t>
            </a:r>
            <a:r>
              <a:rPr lang="zh-CN" altLang="en-US" dirty="0" smtClean="0"/>
              <a:t> </a:t>
            </a:r>
            <a:r>
              <a:rPr lang="en-US" altLang="zh-CN" dirty="0" smtClean="0"/>
              <a:t>(Patterns)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/>
              <a:t>Students’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ersonal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(activities)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like-minded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individuals</a:t>
            </a:r>
            <a:r>
              <a:rPr lang="zh-CN" altLang="en-US" sz="2400" dirty="0" smtClean="0"/>
              <a:t> * </a:t>
            </a:r>
            <a:r>
              <a:rPr lang="en-US" altLang="zh-CN" sz="2400" dirty="0" smtClean="0"/>
              <a:t>2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taken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grades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nationalities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Correlation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between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handwriting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academic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performance</a:t>
            </a:r>
            <a:endParaRPr lang="zh-CN" altLang="en-US" sz="2400" dirty="0" smtClean="0"/>
          </a:p>
          <a:p>
            <a:r>
              <a:rPr lang="en-US" altLang="zh-CN" sz="2400" dirty="0"/>
              <a:t>Classify</a:t>
            </a:r>
            <a:r>
              <a:rPr lang="zh-CN" altLang="en-US" sz="2400" dirty="0"/>
              <a:t> </a:t>
            </a:r>
            <a:r>
              <a:rPr lang="en-US" altLang="zh-CN" sz="2400" dirty="0"/>
              <a:t>students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dirty="0"/>
              <a:t>background</a:t>
            </a:r>
            <a:r>
              <a:rPr lang="zh-CN" altLang="en-US" sz="2400" dirty="0"/>
              <a:t> </a:t>
            </a:r>
            <a:r>
              <a:rPr lang="en-US" altLang="zh-CN" sz="2400" dirty="0"/>
              <a:t>knowledge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data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mining</a:t>
            </a:r>
            <a:endParaRPr lang="zh-CN" altLang="en-US" sz="2400" dirty="0" smtClean="0"/>
          </a:p>
          <a:p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students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interests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backgrounds</a:t>
            </a:r>
            <a:endParaRPr lang="zh-CN" altLang="en-US" sz="2400" dirty="0" smtClean="0"/>
          </a:p>
          <a:p>
            <a:r>
              <a:rPr lang="mr-IN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83658" y="3834581"/>
            <a:ext cx="5176684" cy="252176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During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5-minute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break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(11:40-11:45),</a:t>
            </a:r>
            <a:endParaRPr lang="zh-CN" altLang="en-US" sz="2400" dirty="0" smtClean="0"/>
          </a:p>
          <a:p>
            <a:r>
              <a:rPr lang="en-US" altLang="zh-CN" sz="2400" dirty="0"/>
              <a:t>i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you’d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contribute,</a:t>
            </a:r>
            <a:endParaRPr lang="zh-CN" altLang="en-US" sz="2400" dirty="0" smtClean="0"/>
          </a:p>
          <a:p>
            <a:r>
              <a:rPr lang="en-US" altLang="zh-CN" sz="2400" dirty="0"/>
              <a:t>p</a:t>
            </a:r>
            <a:r>
              <a:rPr lang="en-US" altLang="zh-CN" sz="2400" dirty="0" smtClean="0"/>
              <a:t>lease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grab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endParaRPr lang="zh-CN" altLang="en-US" sz="2400" dirty="0"/>
          </a:p>
          <a:p>
            <a:r>
              <a:rPr lang="en-US" altLang="zh-CN" sz="2400" dirty="0" smtClean="0"/>
              <a:t>write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self-introduction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class.</a:t>
            </a:r>
            <a:endParaRPr lang="zh-CN" altLang="en-US" sz="2400" dirty="0" smtClean="0"/>
          </a:p>
          <a:p>
            <a:r>
              <a:rPr lang="en-US" altLang="zh-CN" sz="2400" dirty="0" smtClean="0"/>
              <a:t>Pay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attention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privacy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issue!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2027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46938</TotalTime>
  <Words>3192</Words>
  <Application>Microsoft Macintosh PowerPoint</Application>
  <PresentationFormat>On-screen Show (4:3)</PresentationFormat>
  <Paragraphs>664</Paragraphs>
  <Slides>59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Calibri</vt:lpstr>
      <vt:lpstr>Corbel</vt:lpstr>
      <vt:lpstr>Mangal</vt:lpstr>
      <vt:lpstr>Symbol</vt:lpstr>
      <vt:lpstr>Tahoma</vt:lpstr>
      <vt:lpstr>Times New Roman</vt:lpstr>
      <vt:lpstr>Wingdings</vt:lpstr>
      <vt:lpstr>华文楷体</vt:lpstr>
      <vt:lpstr>宋体</vt:lpstr>
      <vt:lpstr>Arial</vt:lpstr>
      <vt:lpstr>Office Theme</vt:lpstr>
      <vt:lpstr>Microsoft Equation 3.0</vt:lpstr>
      <vt:lpstr>Equation</vt:lpstr>
      <vt:lpstr>Chart</vt:lpstr>
      <vt:lpstr>SmartDraw</vt:lpstr>
      <vt:lpstr>Worksheet</vt:lpstr>
      <vt:lpstr>Chapter 2. Getting to Know Your Data</vt:lpstr>
      <vt:lpstr>From Data to Knowledge</vt:lpstr>
      <vt:lpstr>Your Data</vt:lpstr>
      <vt:lpstr>Your Data</vt:lpstr>
      <vt:lpstr>Your Data</vt:lpstr>
      <vt:lpstr>Your Data</vt:lpstr>
      <vt:lpstr>Your Data</vt:lpstr>
      <vt:lpstr>Knowledge (Patterns) You Want</vt:lpstr>
      <vt:lpstr>Knowledge (Patterns) You Want</vt:lpstr>
      <vt:lpstr>Knowledge/Patterns We Can Have: Phrase Structures </vt:lpstr>
      <vt:lpstr>Knowledge/Patterns We Can Have: Phrase Structures </vt:lpstr>
      <vt:lpstr>Chapter 2. Getting to Know Your Data</vt:lpstr>
      <vt:lpstr>Types of Data Sets: (1) Record Data</vt:lpstr>
      <vt:lpstr>Data Objects</vt:lpstr>
      <vt:lpstr>Attributes</vt:lpstr>
      <vt:lpstr>Attribute Types </vt:lpstr>
      <vt:lpstr>Discrete vs Continuous Attributes </vt:lpstr>
      <vt:lpstr>Types of Data Sets: (2) Graphs and Networks</vt:lpstr>
      <vt:lpstr>Types of Data Sets: (3) Ordered Data</vt:lpstr>
      <vt:lpstr>Other Types of Data Sets</vt:lpstr>
      <vt:lpstr>Characterisitcs of Structured Data</vt:lpstr>
      <vt:lpstr>Chapter 2. Getting to Know Your Data</vt:lpstr>
      <vt:lpstr>Basic Statistical Descriptions of Data</vt:lpstr>
      <vt:lpstr>Measuring the Central Tendency: (1) Mean</vt:lpstr>
      <vt:lpstr>Measuring the Central Tendency: (2) Median</vt:lpstr>
      <vt:lpstr>PowerPoint Presentation</vt:lpstr>
      <vt:lpstr>PowerPoint Presentation</vt:lpstr>
      <vt:lpstr>Measuring the Central Tendency: (3) Mode</vt:lpstr>
      <vt:lpstr>Properties of Normal Distribution Curve</vt:lpstr>
      <vt:lpstr>Measures Data Distribution: Variance and Standard Deviation</vt:lpstr>
      <vt:lpstr>Graphic Displays of Basic Statistical Descriptions</vt:lpstr>
      <vt:lpstr>Measuring the Dispersion of Data: (1) Quartiles &amp; Boxplots </vt:lpstr>
      <vt:lpstr>(2) Histogram Analysis</vt:lpstr>
      <vt:lpstr>Histograms Often Tell More than Boxplots</vt:lpstr>
      <vt:lpstr>(3) Quantile Plot</vt:lpstr>
      <vt:lpstr>(4) Quantile-Quantile (Q-Q) Plot</vt:lpstr>
      <vt:lpstr>(5) Scatter plot</vt:lpstr>
      <vt:lpstr>Positively, Negatively Correlated, and Uncorrelated Data</vt:lpstr>
      <vt:lpstr>Chapter 2. Getting to Know Your Data</vt:lpstr>
      <vt:lpstr>Scatterplot Matrices</vt:lpstr>
      <vt:lpstr>Landscapes</vt:lpstr>
      <vt:lpstr>Tree-Map</vt:lpstr>
      <vt:lpstr>Tag Cloud</vt:lpstr>
      <vt:lpstr>Networks</vt:lpstr>
      <vt:lpstr>Chapter 2. Getting to Know Your Data</vt:lpstr>
      <vt:lpstr>Similarity, Dissimilarity, and Proximity</vt:lpstr>
      <vt:lpstr>Data Matrix and Dissimilarity Matrix</vt:lpstr>
      <vt:lpstr>Example: Euclidean Distance</vt:lpstr>
      <vt:lpstr>Minkowski Distance</vt:lpstr>
      <vt:lpstr>Special Cases of Minkowski Distance</vt:lpstr>
      <vt:lpstr>Example: Minkowski Distance at Special Cases</vt:lpstr>
      <vt:lpstr>Proximity Measure for Binary Attributes</vt:lpstr>
      <vt:lpstr>Proximity Measure for Categorical Attributes</vt:lpstr>
      <vt:lpstr>Ordinal Variables</vt:lpstr>
      <vt:lpstr>Attributes of Mixed Types</vt:lpstr>
      <vt:lpstr>Cosine Similarity of Two Vectors</vt:lpstr>
      <vt:lpstr> KL Divergence: Comparing Two Probability Distributions</vt:lpstr>
      <vt:lpstr>Summary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1893</cp:revision>
  <cp:lastPrinted>2017-01-15T22:23:57Z</cp:lastPrinted>
  <dcterms:created xsi:type="dcterms:W3CDTF">2015-05-16T14:51:23Z</dcterms:created>
  <dcterms:modified xsi:type="dcterms:W3CDTF">2017-06-01T02:45:30Z</dcterms:modified>
</cp:coreProperties>
</file>